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536" r:id="rId3"/>
    <p:sldId id="568" r:id="rId4"/>
    <p:sldId id="570" r:id="rId5"/>
    <p:sldId id="571" r:id="rId6"/>
    <p:sldId id="538" r:id="rId7"/>
    <p:sldId id="539" r:id="rId8"/>
    <p:sldId id="540" r:id="rId9"/>
    <p:sldId id="541" r:id="rId10"/>
    <p:sldId id="572" r:id="rId11"/>
    <p:sldId id="573" r:id="rId12"/>
    <p:sldId id="542" r:id="rId13"/>
    <p:sldId id="543" r:id="rId14"/>
    <p:sldId id="545" r:id="rId15"/>
    <p:sldId id="546" r:id="rId16"/>
    <p:sldId id="547" r:id="rId17"/>
    <p:sldId id="550" r:id="rId18"/>
    <p:sldId id="551" r:id="rId19"/>
    <p:sldId id="552" r:id="rId20"/>
    <p:sldId id="553" r:id="rId21"/>
    <p:sldId id="554" r:id="rId22"/>
    <p:sldId id="555" r:id="rId23"/>
    <p:sldId id="556" r:id="rId24"/>
    <p:sldId id="557" r:id="rId25"/>
    <p:sldId id="421" r:id="rId26"/>
    <p:sldId id="449" r:id="rId27"/>
    <p:sldId id="422" r:id="rId28"/>
    <p:sldId id="444" r:id="rId29"/>
    <p:sldId id="424" r:id="rId30"/>
    <p:sldId id="426" r:id="rId31"/>
    <p:sldId id="567" r:id="rId32"/>
    <p:sldId id="429" r:id="rId33"/>
    <p:sldId id="430" r:id="rId34"/>
    <p:sldId id="432" r:id="rId35"/>
    <p:sldId id="435" r:id="rId36"/>
    <p:sldId id="436" r:id="rId37"/>
    <p:sldId id="498" r:id="rId38"/>
    <p:sldId id="457" r:id="rId39"/>
    <p:sldId id="458" r:id="rId40"/>
    <p:sldId id="459" r:id="rId41"/>
    <p:sldId id="460" r:id="rId42"/>
    <p:sldId id="461" r:id="rId43"/>
    <p:sldId id="462" r:id="rId44"/>
    <p:sldId id="463" r:id="rId45"/>
    <p:sldId id="46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16"/>
    <p:restoredTop sz="91134"/>
  </p:normalViewPr>
  <p:slideViewPr>
    <p:cSldViewPr snapToGrid="0" snapToObjects="1">
      <p:cViewPr varScale="1">
        <p:scale>
          <a:sx n="203" d="100"/>
          <a:sy n="203" d="100"/>
        </p:scale>
        <p:origin x="11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2</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78467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14</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03403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15</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Transition model: given a state and an action, this returns the resulting state.  For example, if we apply</a:t>
            </a:r>
            <a:r>
              <a:rPr lang="en-US" baseline="0" dirty="0"/>
              <a:t> </a:t>
            </a:r>
            <a:r>
              <a:rPr lang="en-US" i="1" baseline="0" dirty="0"/>
              <a:t>left</a:t>
            </a:r>
            <a:r>
              <a:rPr lang="en-US" i="0" baseline="0" dirty="0"/>
              <a:t> to the start state, the resulting state has 5 and the blank switched.</a:t>
            </a:r>
            <a:endParaRPr lang="en-US" dirty="0"/>
          </a:p>
        </p:txBody>
      </p:sp>
    </p:spTree>
    <p:extLst>
      <p:ext uri="{BB962C8B-B14F-4D97-AF65-F5344CB8AC3E}">
        <p14:creationId xmlns:p14="http://schemas.microsoft.com/office/powerpoint/2010/main" val="1135869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6D2264F-231D-40BC-8D1A-95FBD7A365D7}" type="slidenum">
              <a:rPr lang="en-US" altLang="en-US" sz="1200" smtClean="0">
                <a:latin typeface="Times" pitchFamily="18" charset="0"/>
              </a:rPr>
              <a:pPr/>
              <a:t>16</a:t>
            </a:fld>
            <a:endParaRPr lang="en-US" altLang="en-US" sz="1200">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34120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17</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455613" y="719138"/>
            <a:ext cx="6391275"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456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E343E37E-6160-4A1D-A9E7-7F275ABB4A70}" type="slidenum">
              <a:rPr lang="en-US" altLang="en-US" sz="1200" smtClean="0">
                <a:latin typeface="Times" pitchFamily="18" charset="0"/>
              </a:rPr>
              <a:pPr/>
              <a:t>18</a:t>
            </a:fld>
            <a:endParaRPr lang="en-US" altLang="en-US" sz="1200">
              <a:latin typeface="Times"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74018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19</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Shaded nodes are the ones that have been expanded</a:t>
            </a:r>
          </a:p>
          <a:p>
            <a:pPr eaLnBrk="1" hangingPunct="1"/>
            <a:r>
              <a:rPr lang="en-US" dirty="0"/>
              <a:t>Nodes that have been generated by not yet expanded are outlined</a:t>
            </a:r>
            <a:r>
              <a:rPr lang="en-US" baseline="0" dirty="0"/>
              <a:t> in bold.  </a:t>
            </a:r>
          </a:p>
          <a:p>
            <a:pPr eaLnBrk="1" hangingPunct="1"/>
            <a:r>
              <a:rPr lang="en-US" dirty="0"/>
              <a:t>Others are in dashed yellow</a:t>
            </a:r>
            <a:r>
              <a:rPr lang="en-US" baseline="0" dirty="0"/>
              <a:t> </a:t>
            </a:r>
            <a:r>
              <a:rPr lang="en-US" dirty="0"/>
              <a:t>lines</a:t>
            </a:r>
          </a:p>
          <a:p>
            <a:pPr eaLnBrk="1" hangingPunct="1"/>
            <a:endParaRPr lang="en-US" dirty="0"/>
          </a:p>
          <a:p>
            <a:pPr eaLnBrk="1" hangingPunct="1"/>
            <a:r>
              <a:rPr lang="en-US" dirty="0"/>
              <a:t>There’s a loop</a:t>
            </a:r>
            <a:r>
              <a:rPr lang="en-US" baseline="0" dirty="0"/>
              <a:t> if we expand Arad again.  Is that good</a:t>
            </a:r>
            <a:endParaRPr lang="en-US" dirty="0"/>
          </a:p>
        </p:txBody>
      </p:sp>
    </p:spTree>
    <p:extLst>
      <p:ext uri="{BB962C8B-B14F-4D97-AF65-F5344CB8AC3E}">
        <p14:creationId xmlns:p14="http://schemas.microsoft.com/office/powerpoint/2010/main" val="3339516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D8D683A7-F974-41D9-99E0-4D305AF69359}" type="slidenum">
              <a:rPr lang="en-US" altLang="en-US" sz="1200" smtClean="0">
                <a:latin typeface="Times" pitchFamily="18" charset="0"/>
              </a:rPr>
              <a:pPr/>
              <a:t>20</a:t>
            </a:fld>
            <a:endParaRPr lang="en-US" altLang="en-US" sz="1200">
              <a:latin typeface="Times"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For each node n of the tree, we have a structure that contains four components:  </a:t>
            </a:r>
          </a:p>
          <a:p>
            <a:pPr eaLnBrk="1" hangingPunct="1"/>
            <a:r>
              <a:rPr lang="en-US" dirty="0"/>
              <a:t>• </a:t>
            </a:r>
            <a:r>
              <a:rPr lang="en-US" dirty="0" err="1"/>
              <a:t>n.STATE</a:t>
            </a:r>
            <a:r>
              <a:rPr lang="en-US" dirty="0"/>
              <a:t>: the state in the state space to which the node corresponds; </a:t>
            </a:r>
          </a:p>
          <a:p>
            <a:pPr eaLnBrk="1" hangingPunct="1"/>
            <a:r>
              <a:rPr lang="en-US" dirty="0"/>
              <a:t>• </a:t>
            </a:r>
            <a:r>
              <a:rPr lang="en-US" dirty="0" err="1"/>
              <a:t>n.PARENT</a:t>
            </a:r>
            <a:r>
              <a:rPr lang="en-US" dirty="0"/>
              <a:t>: the node in the search tree that generated this node;  </a:t>
            </a:r>
          </a:p>
          <a:p>
            <a:pPr eaLnBrk="1" hangingPunct="1"/>
            <a:r>
              <a:rPr lang="en-US" dirty="0"/>
              <a:t>• </a:t>
            </a:r>
            <a:r>
              <a:rPr lang="en-US" dirty="0" err="1"/>
              <a:t>n.ACTION</a:t>
            </a:r>
            <a:r>
              <a:rPr lang="en-US" dirty="0"/>
              <a:t>: the action that was applied to the parent to generate the node;  </a:t>
            </a:r>
          </a:p>
          <a:p>
            <a:pPr eaLnBrk="1" hangingPunct="1"/>
            <a:r>
              <a:rPr lang="en-US" dirty="0"/>
              <a:t>• </a:t>
            </a:r>
            <a:r>
              <a:rPr lang="en-US" dirty="0" err="1"/>
              <a:t>n.PATH</a:t>
            </a:r>
            <a:r>
              <a:rPr lang="en-US" dirty="0"/>
              <a:t>-COST: the cost, traditionally denoted by g(n), of the path from the initial state  to the node, as indicated by the parent pointers. </a:t>
            </a:r>
            <a:r>
              <a:rPr lang="en-US" baseline="0" dirty="0"/>
              <a:t>  </a:t>
            </a:r>
          </a:p>
          <a:p>
            <a:pPr eaLnBrk="1" hangingPunct="1"/>
            <a:endParaRPr lang="en-US" dirty="0"/>
          </a:p>
          <a:p>
            <a:pPr eaLnBrk="1" hangingPunct="1"/>
            <a:r>
              <a:rPr lang="en-US" dirty="0"/>
              <a:t>* </a:t>
            </a:r>
            <a:r>
              <a:rPr lang="en-US" dirty="0" err="1"/>
              <a:t>n.CHILDREN</a:t>
            </a:r>
            <a:r>
              <a:rPr lang="en-US" dirty="0"/>
              <a:t> (optional) often used as a function.</a:t>
            </a:r>
          </a:p>
        </p:txBody>
      </p:sp>
    </p:spTree>
    <p:extLst>
      <p:ext uri="{BB962C8B-B14F-4D97-AF65-F5344CB8AC3E}">
        <p14:creationId xmlns:p14="http://schemas.microsoft.com/office/powerpoint/2010/main" val="307672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0992CAF-2FB4-471E-A04C-5132031133CE}" type="slidenum">
              <a:rPr lang="en-US" altLang="en-US" sz="1200" smtClean="0">
                <a:latin typeface="Times" pitchFamily="18" charset="0"/>
              </a:rPr>
              <a:pPr/>
              <a:t>21</a:t>
            </a:fld>
            <a:endParaRPr lang="en-US" altLang="en-US" sz="1200">
              <a:latin typeface="Times"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181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5B1449C-9018-441B-8DDE-467F83A30AF4}" type="slidenum">
              <a:rPr lang="en-US" altLang="en-US" sz="1200">
                <a:latin typeface="Arial" panose="020B0604020202020204" pitchFamily="34" charset="0"/>
              </a:rPr>
              <a:pPr/>
              <a:t>22</a:t>
            </a:fld>
            <a:endParaRPr lang="en-US" altLang="en-US" sz="1200">
              <a:latin typeface="Arial" panose="020B060402020202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aseline="0" dirty="0"/>
              <a:t>Following redundant paths can cause a tractable problem to  become intractable.</a:t>
            </a:r>
          </a:p>
          <a:p>
            <a:pPr eaLnBrk="1" hangingPunct="1"/>
            <a:r>
              <a:rPr lang="en-US" dirty="0"/>
              <a:t>To avoid redundantly</a:t>
            </a:r>
            <a:r>
              <a:rPr lang="en-US" baseline="0" dirty="0"/>
              <a:t> expanding the same node</a:t>
            </a:r>
            <a:r>
              <a:rPr lang="en-US" dirty="0"/>
              <a:t>, we  augment the TREE-SEARCH algorithm with a data structure called the explored set (AKA the closed list), which remembers every expanded</a:t>
            </a:r>
          </a:p>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94613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BD7B2E3-B230-4024-867F-0916FE866DBF}" type="slidenum">
              <a:rPr lang="en-US" altLang="en-US" sz="1200">
                <a:latin typeface="Arial" panose="020B0604020202020204" pitchFamily="34" charset="0"/>
              </a:rPr>
              <a:pPr/>
              <a:t>23</a:t>
            </a:fld>
            <a:endParaRPr lang="en-US" altLang="en-US" sz="1200">
              <a:latin typeface="Arial" panose="020B0604020202020204" pitchFamily="34" charset="0"/>
            </a:endParaRPr>
          </a:p>
        </p:txBody>
      </p:sp>
      <p:sp>
        <p:nvSpPr>
          <p:cNvPr id="60419" name="Rectangle 2"/>
          <p:cNvSpPr>
            <a:spLocks noGrp="1" noRot="1" noChangeAspect="1" noChangeArrowheads="1" noTextEdit="1"/>
          </p:cNvSpPr>
          <p:nvPr>
            <p:ph type="sldImg"/>
          </p:nvPr>
        </p:nvSpPr>
        <p:spPr>
          <a:xfrm>
            <a:off x="393700" y="692150"/>
            <a:ext cx="6070600" cy="3416300"/>
          </a:xfrm>
          <a:ln/>
        </p:spPr>
      </p:sp>
      <p:sp>
        <p:nvSpPr>
          <p:cNvPr id="604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44309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A problem-solving agent must plan ahead.  It will consider a sequence of actions that form a path to a goal state.  The computational process that it undertakes is called search.</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538993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a:t>
            </a:r>
            <a:r>
              <a:rPr lang="en-US" baseline="0" dirty="0"/>
              <a:t> search algorithm is a simple modification of the tree search algorithm.  Differences are highlighted with the boxes.</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24</a:t>
            </a:fld>
            <a:endParaRPr lang="en-US"/>
          </a:p>
        </p:txBody>
      </p:sp>
    </p:spTree>
    <p:extLst>
      <p:ext uri="{BB962C8B-B14F-4D97-AF65-F5344CB8AC3E}">
        <p14:creationId xmlns:p14="http://schemas.microsoft.com/office/powerpoint/2010/main" val="2475846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516D45BE-1CEB-4261-A8AC-CD7C30084719}" type="slidenum">
              <a:rPr lang="en-US" altLang="en-US" sz="1200" smtClean="0">
                <a:latin typeface="Times" pitchFamily="18" charset="0"/>
              </a:rPr>
              <a:pPr/>
              <a:t>25</a:t>
            </a:fld>
            <a:endParaRPr lang="en-US" altLang="en-US" sz="1200">
              <a:latin typeface="Times"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33467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03F40454-A78F-4600-8EB4-5F511CB7589B}" type="slidenum">
              <a:rPr lang="en-US" altLang="en-US" sz="1200" smtClean="0">
                <a:latin typeface="Times" pitchFamily="18" charset="0"/>
              </a:rPr>
              <a:pPr/>
              <a:t>26</a:t>
            </a:fld>
            <a:endParaRPr lang="en-US" altLang="en-US" sz="1200">
              <a:latin typeface="Times"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41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27</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Ask</a:t>
            </a:r>
            <a:r>
              <a:rPr lang="en-US" baseline="0" dirty="0"/>
              <a:t> students: </a:t>
            </a:r>
            <a:r>
              <a:rPr lang="en-US" dirty="0"/>
              <a:t>What does</a:t>
            </a:r>
            <a:r>
              <a:rPr lang="en-US" baseline="0" dirty="0"/>
              <a:t> </a:t>
            </a:r>
            <a:r>
              <a:rPr lang="en-US" dirty="0"/>
              <a:t>LIFO stand for?  What does FIFO stand for?</a:t>
            </a:r>
          </a:p>
          <a:p>
            <a:pPr eaLnBrk="1" hangingPunct="1"/>
            <a:r>
              <a:rPr lang="en-US" dirty="0"/>
              <a:t>Which is a Stack?  (LIFO)</a:t>
            </a:r>
          </a:p>
        </p:txBody>
      </p:sp>
    </p:spTree>
    <p:extLst>
      <p:ext uri="{BB962C8B-B14F-4D97-AF65-F5344CB8AC3E}">
        <p14:creationId xmlns:p14="http://schemas.microsoft.com/office/powerpoint/2010/main" val="1453255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29</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710030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Subtlty</a:t>
            </a:r>
            <a:r>
              <a:rPr lang="en-US" dirty="0"/>
              <a:t>:</a:t>
            </a:r>
            <a:r>
              <a:rPr lang="en-US" baseline="0" dirty="0"/>
              <a:t> If the algorithm were to apply the goal test to nodes when selected for expansion, rather than when generated, the whole layer of nodes at depth d would be expanded before the goal was  detected and the time complexity would be O(b^{d+1}).</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30</a:t>
            </a:fld>
            <a:endParaRPr lang="en-US"/>
          </a:p>
        </p:txBody>
      </p:sp>
    </p:spTree>
    <p:extLst>
      <p:ext uri="{BB962C8B-B14F-4D97-AF65-F5344CB8AC3E}">
        <p14:creationId xmlns:p14="http://schemas.microsoft.com/office/powerpoint/2010/main" val="3298618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FBFE97FD-6F65-4AD5-8D07-DED5201CB9E6}" type="slidenum">
              <a:rPr lang="en-US" altLang="en-US" sz="1200" smtClean="0">
                <a:latin typeface="Times" pitchFamily="18" charset="0"/>
              </a:rPr>
              <a:pPr/>
              <a:t>32</a:t>
            </a:fld>
            <a:endParaRPr lang="en-US" altLang="en-US" sz="1200">
              <a:latin typeface="Times"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Draw time complexity tree on board. </a:t>
            </a:r>
          </a:p>
          <a:p>
            <a:pPr eaLnBrk="1" hangingPunct="1"/>
            <a:endParaRPr lang="en-US" dirty="0"/>
          </a:p>
          <a:p>
            <a:pPr eaLnBrk="1" hangingPunct="1"/>
            <a:r>
              <a:rPr lang="en-US" dirty="0"/>
              <a:t>An exponential complexity bound such as O(</a:t>
            </a:r>
            <a:r>
              <a:rPr lang="en-US" dirty="0" err="1"/>
              <a:t>b^d</a:t>
            </a:r>
            <a:r>
              <a:rPr lang="en-US" dirty="0"/>
              <a:t>) is</a:t>
            </a:r>
            <a:r>
              <a:rPr lang="en-US" baseline="0" dirty="0"/>
              <a:t> SCARY!</a:t>
            </a:r>
          </a:p>
          <a:p>
            <a:pPr eaLnBrk="1" hangingPunct="1"/>
            <a:endParaRPr lang="en-US" baseline="0" dirty="0"/>
          </a:p>
          <a:p>
            <a:pPr eaLnBrk="1" hangingPunct="1"/>
            <a:r>
              <a:rPr lang="en-US" baseline="0" dirty="0"/>
              <a:t>Would this be optimal for the Romanian Map example?  No.</a:t>
            </a:r>
          </a:p>
          <a:p>
            <a:pPr eaLnBrk="1" hangingPunct="1"/>
            <a:r>
              <a:rPr lang="en-US" baseline="0" dirty="0"/>
              <a:t>Would this be optimal for the 8-puzzle</a:t>
            </a:r>
            <a:endParaRPr lang="en-US" dirty="0"/>
          </a:p>
        </p:txBody>
      </p:sp>
    </p:spTree>
    <p:extLst>
      <p:ext uri="{BB962C8B-B14F-4D97-AF65-F5344CB8AC3E}">
        <p14:creationId xmlns:p14="http://schemas.microsoft.com/office/powerpoint/2010/main" val="191313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E7007C2-F146-4D37-92BE-A3A2CE72BB62}" type="slidenum">
              <a:rPr lang="en-US" altLang="en-US" sz="1200" smtClean="0">
                <a:latin typeface="Times" pitchFamily="18" charset="0"/>
              </a:rPr>
              <a:pPr/>
              <a:t>33</a:t>
            </a:fld>
            <a:endParaRPr lang="en-US" altLang="en-US" sz="1200">
              <a:latin typeface="Times"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Two lessons can be learned from Figure 3.13. </a:t>
            </a:r>
          </a:p>
          <a:p>
            <a:pPr eaLnBrk="1" hangingPunct="1"/>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p>
          <a:p>
            <a:pPr eaLnBrk="1" hangingPunct="1"/>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p>
        </p:txBody>
      </p:sp>
    </p:spTree>
    <p:extLst>
      <p:ext uri="{BB962C8B-B14F-4D97-AF65-F5344CB8AC3E}">
        <p14:creationId xmlns:p14="http://schemas.microsoft.com/office/powerpoint/2010/main" val="1238510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34</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84240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8594930-9ECB-4DDD-85AF-10108AEE13EB}" type="slidenum">
              <a:rPr lang="en-US" altLang="en-US" sz="1200" smtClean="0">
                <a:latin typeface="Times" pitchFamily="18" charset="0"/>
              </a:rPr>
              <a:pPr/>
              <a:t>35</a:t>
            </a:fld>
            <a:endParaRPr lang="en-US" altLang="en-US" sz="1200">
              <a:latin typeface="Times"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23645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reflex agent is one that selects an action based on the current percept, and ignores the rest of the percept history.  </a:t>
            </a:r>
            <a:br>
              <a:rPr lang="en-US" dirty="0"/>
            </a:br>
            <a:br>
              <a:rPr lang="en-US" dirty="0"/>
            </a:br>
            <a:r>
              <a:rPr lang="en-US" dirty="0"/>
              <a:t>A problem-solving agent must plan ahead.  It will consider a sequence of actions that form a path to a goal state.  The computational process that it undertakes is called search.</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2895871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945053BF-1719-4C00-A745-AF6751FB4451}" type="slidenum">
              <a:rPr lang="en-US" altLang="en-US" sz="1200" smtClean="0">
                <a:latin typeface="Times" pitchFamily="18" charset="0"/>
              </a:rPr>
              <a:pPr/>
              <a:t>36</a:t>
            </a:fld>
            <a:endParaRPr lang="en-US" altLang="en-US" sz="1200">
              <a:latin typeface="Times"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41634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37</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54596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E38430D-4F65-44FB-BE91-4A0300C47BAB}" type="slidenum">
              <a:rPr lang="en-US" altLang="en-US" sz="1200" smtClean="0">
                <a:latin typeface="Times" pitchFamily="18" charset="0"/>
              </a:rPr>
              <a:pPr/>
              <a:t>38</a:t>
            </a:fld>
            <a:endParaRPr lang="en-US" altLang="en-US" sz="1200">
              <a:latin typeface="Times" pitchFamily="18" charset="0"/>
            </a:endParaRPr>
          </a:p>
        </p:txBody>
      </p:sp>
      <p:sp>
        <p:nvSpPr>
          <p:cNvPr id="139267" name="Rectangle 2"/>
          <p:cNvSpPr>
            <a:spLocks noGrp="1" noRot="1" noChangeAspect="1" noChangeArrowheads="1" noTextEdit="1"/>
          </p:cNvSpPr>
          <p:nvPr>
            <p:ph type="sldImg"/>
          </p:nvPr>
        </p:nvSpPr>
        <p:spPr>
          <a:xfrm>
            <a:off x="455613" y="719138"/>
            <a:ext cx="6391275" cy="3595687"/>
          </a:xfrm>
          <a:ln/>
        </p:spPr>
      </p:sp>
      <p:sp>
        <p:nvSpPr>
          <p:cNvPr id="13926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99" tIns="47499" rIns="94999" bIns="47499"/>
          <a:lstStyle/>
          <a:p>
            <a:pPr eaLnBrk="1" hangingPunct="1"/>
            <a:r>
              <a:rPr lang="en-US" altLang="en-US"/>
              <a:t>1.  Breadth-first only for small spaces.</a:t>
            </a:r>
          </a:p>
          <a:p>
            <a:pPr eaLnBrk="1" hangingPunct="1"/>
            <a:r>
              <a:rPr lang="en-US" altLang="en-US"/>
              <a:t>2.  Depth-first only for known  solution depth and admissibility not important.</a:t>
            </a:r>
          </a:p>
        </p:txBody>
      </p:sp>
    </p:spTree>
    <p:extLst>
      <p:ext uri="{BB962C8B-B14F-4D97-AF65-F5344CB8AC3E}">
        <p14:creationId xmlns:p14="http://schemas.microsoft.com/office/powerpoint/2010/main" val="3947426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2455CC00-840B-44EF-B7D9-DEABE1D18DE2}" type="slidenum">
              <a:rPr lang="en-US" altLang="en-US" sz="1200" smtClean="0">
                <a:latin typeface="Times" pitchFamily="18" charset="0"/>
              </a:rPr>
              <a:pPr/>
              <a:t>39</a:t>
            </a:fld>
            <a:endParaRPr lang="en-US" altLang="en-US" sz="1200">
              <a:latin typeface="Times"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71261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658D0AF-9B19-4BE8-9EC0-FB377CEA21C2}" type="slidenum">
              <a:rPr lang="en-US" altLang="en-US" sz="1200" smtClean="0">
                <a:latin typeface="Times" pitchFamily="18" charset="0"/>
              </a:rPr>
              <a:pPr/>
              <a:t>40</a:t>
            </a:fld>
            <a:endParaRPr lang="en-US" altLang="en-US" sz="1200">
              <a:latin typeface="Times"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36153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DC6031-AC88-40D6-8E44-0D4CF0592A43}" type="slidenum">
              <a:rPr lang="en-US" altLang="en-US" smtClean="0"/>
              <a:pPr>
                <a:defRPr/>
              </a:pPr>
              <a:t>41</a:t>
            </a:fld>
            <a:endParaRPr lang="en-US" altLang="en-US"/>
          </a:p>
        </p:txBody>
      </p:sp>
    </p:spTree>
    <p:extLst>
      <p:ext uri="{BB962C8B-B14F-4D97-AF65-F5344CB8AC3E}">
        <p14:creationId xmlns:p14="http://schemas.microsoft.com/office/powerpoint/2010/main" val="1555181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33A479CE-BDA9-42E7-A28B-D0C573714913}" type="slidenum">
              <a:rPr lang="en-US" altLang="en-US" sz="1200" smtClean="0">
                <a:latin typeface="Times" pitchFamily="18" charset="0"/>
              </a:rPr>
              <a:pPr/>
              <a:t>43</a:t>
            </a:fld>
            <a:endParaRPr lang="en-US" altLang="en-US" sz="1200">
              <a:latin typeface="Times"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53649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29742BB-F2CF-442B-8425-F730267085F4}" type="slidenum">
              <a:rPr lang="en-US" altLang="en-US" sz="1200" smtClean="0">
                <a:latin typeface="Times" pitchFamily="18" charset="0"/>
              </a:rPr>
              <a:pPr/>
              <a:t>44</a:t>
            </a:fld>
            <a:endParaRPr lang="en-US" altLang="en-US" sz="1200">
              <a:latin typeface="Times"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009954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455613" y="719138"/>
            <a:ext cx="6391275" cy="3595687"/>
          </a:xfrm>
          <a:ln/>
        </p:spPr>
      </p:sp>
      <p:sp>
        <p:nvSpPr>
          <p:cNvPr id="15053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23636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1B6EA1D-F15E-4EE9-8297-807B6F2587F0}" type="slidenum">
              <a:rPr lang="en-US" altLang="en-US" sz="1300">
                <a:latin typeface="Times" pitchFamily="18" charset="0"/>
              </a:rPr>
              <a:pPr/>
              <a:t>6</a:t>
            </a:fld>
            <a:endParaRPr lang="en-US" altLang="en-US" sz="130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Sometimes a performance measure can be formulated in whether an agent satisfies</a:t>
            </a:r>
            <a:r>
              <a:rPr lang="en-US" baseline="0" dirty="0"/>
              <a:t> </a:t>
            </a:r>
            <a:r>
              <a:rPr lang="en-US" dirty="0"/>
              <a:t>a goal.</a:t>
            </a:r>
          </a:p>
          <a:p>
            <a:pPr eaLnBrk="1" hangingPunct="1"/>
            <a:endParaRPr lang="en-US" dirty="0"/>
          </a:p>
          <a:p>
            <a:pPr eaLnBrk="1" hangingPunct="1"/>
            <a:r>
              <a:rPr lang="en-US" dirty="0"/>
              <a:t>This</a:t>
            </a:r>
            <a:r>
              <a:rPr lang="en-US" baseline="0" dirty="0"/>
              <a:t> Is called a sliding block puzzle.  This instance is an 8-puzzle.</a:t>
            </a:r>
            <a:endParaRPr lang="en-US" dirty="0"/>
          </a:p>
          <a:p>
            <a:pPr eaLnBrk="1" hangingPunct="1"/>
            <a:r>
              <a:rPr lang="en-US" dirty="0"/>
              <a:t>9!/2 = 181k</a:t>
            </a:r>
          </a:p>
          <a:p>
            <a:pPr eaLnBrk="1" hangingPunct="1"/>
            <a:r>
              <a:rPr lang="en-US" dirty="0"/>
              <a:t>Family of sliding block puzzles</a:t>
            </a:r>
            <a:r>
              <a:rPr lang="en-US" baseline="0" dirty="0"/>
              <a:t> are NP complete.  15 block puzzle (4x4 board has 1.3 trillion states (1.3*10^12).</a:t>
            </a:r>
          </a:p>
          <a:p>
            <a:pPr eaLnBrk="1" hangingPunct="1"/>
            <a:r>
              <a:rPr lang="en-US" baseline="0" dirty="0"/>
              <a:t>5x5 board has 10^25 states.</a:t>
            </a:r>
            <a:endParaRPr lang="en-US" dirty="0"/>
          </a:p>
          <a:p>
            <a:pPr eaLnBrk="1" hangingPunct="1"/>
            <a:endParaRPr lang="en-US" dirty="0"/>
          </a:p>
        </p:txBody>
      </p:sp>
    </p:spTree>
    <p:extLst>
      <p:ext uri="{BB962C8B-B14F-4D97-AF65-F5344CB8AC3E}">
        <p14:creationId xmlns:p14="http://schemas.microsoft.com/office/powerpoint/2010/main" val="380521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0FD1C77-21A3-49A6-9F92-D523B49110C4}" type="slidenum">
              <a:rPr lang="en-US" altLang="en-US" sz="1200" smtClean="0">
                <a:latin typeface="Times" pitchFamily="18" charset="0"/>
              </a:rPr>
              <a:pPr/>
              <a:t>7</a:t>
            </a:fld>
            <a:endParaRPr lang="en-US" altLang="en-US" sz="1200">
              <a:latin typeface="Times"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Conveniently has nodes with unique first letters and nearly all letters of the alphabet</a:t>
            </a:r>
          </a:p>
          <a:p>
            <a:pPr eaLnBrk="1" hangingPunct="1"/>
            <a:r>
              <a:rPr lang="en-US" dirty="0"/>
              <a:t>Oradea</a:t>
            </a:r>
          </a:p>
          <a:p>
            <a:pPr eaLnBrk="1" hangingPunct="1"/>
            <a:r>
              <a:rPr lang="en-US" dirty="0" err="1"/>
              <a:t>Zerind</a:t>
            </a:r>
            <a:endParaRPr lang="en-US" dirty="0"/>
          </a:p>
          <a:p>
            <a:pPr eaLnBrk="1" hangingPunct="1"/>
            <a:r>
              <a:rPr lang="en-US" dirty="0"/>
              <a:t>Sibiu</a:t>
            </a:r>
            <a:br>
              <a:rPr lang="en-US" dirty="0"/>
            </a:br>
            <a:r>
              <a:rPr lang="en-US" dirty="0"/>
              <a:t>Arad</a:t>
            </a:r>
          </a:p>
        </p:txBody>
      </p:sp>
    </p:spTree>
    <p:extLst>
      <p:ext uri="{BB962C8B-B14F-4D97-AF65-F5344CB8AC3E}">
        <p14:creationId xmlns:p14="http://schemas.microsoft.com/office/powerpoint/2010/main" val="50307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115FFDFE-FDDA-4D9E-AAAD-4DD394DD40E5}" type="slidenum">
              <a:rPr lang="en-US" altLang="en-US" sz="1200" smtClean="0">
                <a:latin typeface="Times" pitchFamily="18" charset="0"/>
              </a:rPr>
              <a:pPr/>
              <a:t>8</a:t>
            </a:fld>
            <a:endParaRPr lang="en-US" altLang="en-US" sz="1200">
              <a:latin typeface="Times"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27729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9</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INITIAL STATE </a:t>
            </a:r>
          </a:p>
          <a:p>
            <a:pPr eaLnBrk="1" hangingPunct="1"/>
            <a:r>
              <a:rPr lang="en-US" dirty="0"/>
              <a:t>2) The initial state that the agent starts in. For example, the initial state for our agent in  Romania might be described as In(Arad).</a:t>
            </a:r>
          </a:p>
          <a:p>
            <a:pPr eaLnBrk="1" hangingPunct="1"/>
            <a:endParaRPr lang="en-US" dirty="0"/>
          </a:p>
          <a:p>
            <a:pPr eaLnBrk="1" hangingPunct="1"/>
            <a:r>
              <a:rPr lang="en-US" dirty="0"/>
              <a:t>ACTIONS</a:t>
            </a:r>
          </a:p>
          <a:p>
            <a:pPr eaLnBrk="1" hangingPunct="1"/>
            <a:r>
              <a:rPr lang="en-US" dirty="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a:t>Zerind</a:t>
            </a:r>
            <a:r>
              <a:rPr lang="en-US" dirty="0"/>
              <a:t>)}.  </a:t>
            </a:r>
          </a:p>
          <a:p>
            <a:pPr eaLnBrk="1" hangingPunct="1"/>
            <a:endParaRPr lang="en-US" dirty="0"/>
          </a:p>
          <a:p>
            <a:pPr eaLnBrk="1" hangingPunct="1"/>
            <a:r>
              <a:rPr lang="en-US" dirty="0"/>
              <a:t>TRANSITION MODEL </a:t>
            </a:r>
          </a:p>
          <a:p>
            <a:pPr eaLnBrk="1" hangingPunct="1"/>
            <a:r>
              <a:rPr lang="en-US" dirty="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a:t>Zerind</a:t>
            </a:r>
            <a:r>
              <a:rPr lang="en-US" dirty="0"/>
              <a:t>)) = In(</a:t>
            </a:r>
            <a:r>
              <a:rPr lang="en-US" dirty="0" err="1"/>
              <a:t>Zerind</a:t>
            </a:r>
            <a:r>
              <a:rPr lang="en-US" dirty="0"/>
              <a:t>).  </a:t>
            </a:r>
          </a:p>
          <a:p>
            <a:pPr eaLnBrk="1" hangingPunct="1"/>
            <a:endParaRPr lang="en-US" dirty="0"/>
          </a:p>
          <a:p>
            <a:pPr eaLnBrk="1" hangingPunct="1"/>
            <a:r>
              <a:rPr lang="en-US" dirty="0"/>
              <a:t>1) STATE SPACE </a:t>
            </a:r>
          </a:p>
          <a:p>
            <a:pPr eaLnBrk="1" hangingPunct="1"/>
            <a:r>
              <a:rPr lang="en-US" dirty="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a:p>
          <a:p>
            <a:pPr eaLnBrk="1" hangingPunct="1"/>
            <a:r>
              <a:rPr lang="en-US" dirty="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a:p>
          <a:p>
            <a:pPr eaLnBrk="1" hangingPunct="1"/>
            <a:r>
              <a:rPr lang="en-US" dirty="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a:t> </a:t>
            </a:r>
            <a:r>
              <a:rPr lang="en-US" dirty="0"/>
              <a:t>Sometimes the goal is specified by an abstract property rather than an explicitly enumerated set of states. For example, in chess, the goal is to reach a state called “checkmate,”  where the opponent’s king is under attack and can’t escape.  </a:t>
            </a:r>
          </a:p>
        </p:txBody>
      </p:sp>
    </p:spTree>
    <p:extLst>
      <p:ext uri="{BB962C8B-B14F-4D97-AF65-F5344CB8AC3E}">
        <p14:creationId xmlns:p14="http://schemas.microsoft.com/office/powerpoint/2010/main" val="405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12</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2124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2E2E020-011F-4D79-AD1C-272E37BC4FCA}" type="slidenum">
              <a:rPr lang="en-US" altLang="en-US" sz="1300" smtClean="0">
                <a:solidFill>
                  <a:srgbClr val="000000"/>
                </a:solidFill>
                <a:latin typeface="Times" pitchFamily="18" charset="0"/>
              </a:rPr>
              <a:pPr/>
              <a:t>13</a:t>
            </a:fld>
            <a:endParaRPr lang="en-US" altLang="en-US" sz="1300">
              <a:solidFill>
                <a:srgbClr val="000000"/>
              </a:solidFill>
              <a:latin typeface="Times"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state: compare to “world state” that includes every aspect of reality; each state corresponds to many world states</a:t>
            </a:r>
          </a:p>
          <a:p>
            <a:pPr eaLnBrk="1" hangingPunct="1"/>
            <a:r>
              <a:rPr lang="en-US" altLang="en-US" dirty="0"/>
              <a:t>world states=states of the actual world; represent abstraction/simplification; this is modeling; have to formulate well to solve problem efficiently</a:t>
            </a:r>
          </a:p>
          <a:p>
            <a:pPr eaLnBrk="1" hangingPunct="1"/>
            <a:r>
              <a:rPr lang="en-US" altLang="en-US" dirty="0"/>
              <a:t>use </a:t>
            </a:r>
            <a:r>
              <a:rPr lang="en-US" altLang="en-US" b="1" dirty="0"/>
              <a:t>state</a:t>
            </a:r>
            <a:r>
              <a:rPr lang="en-US" altLang="en-US" dirty="0"/>
              <a:t> for representation of that part of world state that matters</a:t>
            </a:r>
          </a:p>
          <a:p>
            <a:pPr eaLnBrk="1" hangingPunct="1"/>
            <a:r>
              <a:rPr lang="en-US" altLang="en-US" dirty="0"/>
              <a:t>use </a:t>
            </a:r>
            <a:r>
              <a:rPr lang="en-US" altLang="en-US" b="1" dirty="0"/>
              <a:t>operator</a:t>
            </a:r>
            <a:r>
              <a:rPr lang="en-US" altLang="en-US" dirty="0"/>
              <a:t> for representation of those aspects of actions that matter</a:t>
            </a:r>
          </a:p>
          <a:p>
            <a:pPr eaLnBrk="1" hangingPunct="1"/>
            <a:endParaRPr lang="en-US" altLang="en-US" dirty="0"/>
          </a:p>
          <a:p>
            <a:pPr eaLnBrk="1" hangingPunct="1"/>
            <a:r>
              <a:rPr lang="en-US" altLang="en-US" dirty="0"/>
              <a:t>more formally on next slide</a:t>
            </a:r>
          </a:p>
        </p:txBody>
      </p:sp>
    </p:spTree>
    <p:extLst>
      <p:ext uri="{BB962C8B-B14F-4D97-AF65-F5344CB8AC3E}">
        <p14:creationId xmlns:p14="http://schemas.microsoft.com/office/powerpoint/2010/main" val="2285831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457200"/>
          </a:xfrm>
        </p:spPr>
        <p:txBody>
          <a:bodyPr/>
          <a:lstStyle/>
          <a:p>
            <a:r>
              <a:rPr lang="en-US"/>
              <a:t>Click to edit Master title style</a:t>
            </a:r>
          </a:p>
        </p:txBody>
      </p:sp>
      <p:sp>
        <p:nvSpPr>
          <p:cNvPr id="3" name="Content Placeholder 2"/>
          <p:cNvSpPr>
            <a:spLocks noGrp="1"/>
          </p:cNvSpPr>
          <p:nvPr>
            <p:ph sz="half" idx="1"/>
          </p:nvPr>
        </p:nvSpPr>
        <p:spPr>
          <a:xfrm>
            <a:off x="914400" y="12954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36576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7485354-8E09-4337-A48E-EC7E77BE6E58}" type="slidenum">
              <a:rPr lang="en-US" altLang="en-US"/>
              <a:pPr>
                <a:defRPr/>
              </a:pPr>
              <a:t>‹#›</a:t>
            </a:fld>
            <a:endParaRPr lang="en-US" altLang="en-US"/>
          </a:p>
        </p:txBody>
      </p:sp>
    </p:spTree>
    <p:extLst>
      <p:ext uri="{BB962C8B-B14F-4D97-AF65-F5344CB8AC3E}">
        <p14:creationId xmlns:p14="http://schemas.microsoft.com/office/powerpoint/2010/main" val="25959811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457200"/>
          </a:xfrm>
        </p:spPr>
        <p:txBody>
          <a:bodyPr/>
          <a:lstStyle/>
          <a:p>
            <a:r>
              <a:rPr lang="en-US"/>
              <a:t>Click to edit Master title style</a:t>
            </a:r>
          </a:p>
        </p:txBody>
      </p:sp>
      <p:sp>
        <p:nvSpPr>
          <p:cNvPr id="3" name="Table Placeholder 2"/>
          <p:cNvSpPr>
            <a:spLocks noGrp="1"/>
          </p:cNvSpPr>
          <p:nvPr>
            <p:ph type="tbl" idx="1"/>
          </p:nvPr>
        </p:nvSpPr>
        <p:spPr>
          <a:xfrm>
            <a:off x="914400" y="1295400"/>
            <a:ext cx="103632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294790494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8.wmf"/><Relationship Id="rId4"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Search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BE9D-FB97-DC49-AA2C-9F29FD9C142F}"/>
              </a:ext>
            </a:extLst>
          </p:cNvPr>
          <p:cNvSpPr>
            <a:spLocks noGrp="1"/>
          </p:cNvSpPr>
          <p:nvPr>
            <p:ph type="title"/>
          </p:nvPr>
        </p:nvSpPr>
        <p:spPr/>
        <p:txBody>
          <a:bodyPr/>
          <a:lstStyle/>
          <a:p>
            <a:r>
              <a:rPr lang="en-US" dirty="0"/>
              <a:t>Vacuum World</a:t>
            </a:r>
          </a:p>
        </p:txBody>
      </p:sp>
      <p:pic>
        <p:nvPicPr>
          <p:cNvPr id="3074" name="Picture 2">
            <a:extLst>
              <a:ext uri="{FF2B5EF4-FFF2-40B4-BE49-F238E27FC236}">
                <a16:creationId xmlns:a16="http://schemas.microsoft.com/office/drawing/2014/main" id="{F7E4E32D-E957-8348-8DC4-E4A6B4E2608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204693" y="1737942"/>
            <a:ext cx="496630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7A92293-F5E8-174C-84E8-4661A4D90215}"/>
              </a:ext>
            </a:extLst>
          </p:cNvPr>
          <p:cNvSpPr>
            <a:spLocks noGrp="1"/>
          </p:cNvSpPr>
          <p:nvPr>
            <p:ph sz="half" idx="2"/>
          </p:nvPr>
        </p:nvSpPr>
        <p:spPr>
          <a:xfrm>
            <a:off x="695136" y="1737942"/>
            <a:ext cx="5181600" cy="4351338"/>
          </a:xfrm>
        </p:spPr>
        <p:txBody>
          <a:bodyPr/>
          <a:lstStyle/>
          <a:p>
            <a:r>
              <a:rPr lang="en-US" b="1" dirty="0"/>
              <a:t>States: </a:t>
            </a:r>
            <a:r>
              <a:rPr lang="en-US" dirty="0"/>
              <a:t>A state of the world says which objects are in which cells.</a:t>
            </a:r>
          </a:p>
          <a:p>
            <a:r>
              <a:rPr lang="en-US" dirty="0"/>
              <a:t>In a simple two cell version, 	</a:t>
            </a:r>
          </a:p>
          <a:p>
            <a:pPr marL="342900" indent="-342900">
              <a:buFont typeface="Arial" panose="020B0604020202020204" pitchFamily="34" charset="0"/>
              <a:buChar char="•"/>
            </a:pPr>
            <a:r>
              <a:rPr lang="en-US" dirty="0"/>
              <a:t>the agent can be in either cell</a:t>
            </a:r>
          </a:p>
          <a:p>
            <a:pPr marL="342900" indent="-342900">
              <a:buFont typeface="Arial" panose="020B0604020202020204" pitchFamily="34" charset="0"/>
              <a:buChar char="•"/>
            </a:pPr>
            <a:r>
              <a:rPr lang="en-US" dirty="0"/>
              <a:t>each cell can have dirt or not</a:t>
            </a:r>
          </a:p>
          <a:p>
            <a:pPr marL="342900" indent="-342900">
              <a:buFont typeface="Arial" panose="020B0604020202020204" pitchFamily="34" charset="0"/>
              <a:buChar char="•"/>
            </a:pPr>
            <a:endParaRPr lang="en-US" dirty="0"/>
          </a:p>
          <a:p>
            <a:r>
              <a:rPr lang="en-US" dirty="0"/>
              <a:t>2 cells * 2 positions for agent * 2 possibilities for dirt = 8 states.</a:t>
            </a:r>
          </a:p>
          <a:p>
            <a:endParaRPr lang="en-US" dirty="0"/>
          </a:p>
          <a:p>
            <a:r>
              <a:rPr lang="en-US" dirty="0"/>
              <a:t>With</a:t>
            </a:r>
            <a:r>
              <a:rPr lang="en-US" i="1" dirty="0"/>
              <a:t> n </a:t>
            </a:r>
            <a:r>
              <a:rPr lang="en-US" dirty="0"/>
              <a:t>cells, there are </a:t>
            </a:r>
            <a:r>
              <a:rPr lang="en-US" i="1" dirty="0"/>
              <a:t>n*2</a:t>
            </a:r>
            <a:r>
              <a:rPr lang="en-US" i="1" baseline="30000" dirty="0"/>
              <a:t>n</a:t>
            </a:r>
            <a:r>
              <a:rPr lang="en-US" dirty="0"/>
              <a:t> states. </a:t>
            </a:r>
            <a:endParaRPr lang="en-US" baseline="30000" dirty="0"/>
          </a:p>
        </p:txBody>
      </p:sp>
      <p:sp>
        <p:nvSpPr>
          <p:cNvPr id="6" name="Google Shape;75;g92b3bf485b_0_0">
            <a:extLst>
              <a:ext uri="{FF2B5EF4-FFF2-40B4-BE49-F238E27FC236}">
                <a16:creationId xmlns:a16="http://schemas.microsoft.com/office/drawing/2014/main" id="{70BD08DB-00CF-E343-BC2F-F092BCB94672}"/>
              </a:ext>
            </a:extLst>
          </p:cNvPr>
          <p:cNvSpPr/>
          <p:nvPr/>
        </p:nvSpPr>
        <p:spPr>
          <a:xfrm>
            <a:off x="8775368" y="140204"/>
            <a:ext cx="3016959" cy="1221894"/>
          </a:xfrm>
          <a:prstGeom prst="wedgeRoundRectCallout">
            <a:avLst>
              <a:gd name="adj1" fmla="val -64762"/>
              <a:gd name="adj2" fmla="val 9253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One state is designated as the initial state</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38897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702E576-1103-E741-935B-09CBB37BC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742" y="140204"/>
            <a:ext cx="7620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72BE9D-FB97-DC49-AA2C-9F29FD9C142F}"/>
              </a:ext>
            </a:extLst>
          </p:cNvPr>
          <p:cNvSpPr>
            <a:spLocks noGrp="1"/>
          </p:cNvSpPr>
          <p:nvPr>
            <p:ph type="title"/>
          </p:nvPr>
        </p:nvSpPr>
        <p:spPr/>
        <p:txBody>
          <a:bodyPr/>
          <a:lstStyle/>
          <a:p>
            <a:r>
              <a:rPr lang="en-US" dirty="0"/>
              <a:t>Vacuum World</a:t>
            </a:r>
          </a:p>
        </p:txBody>
      </p:sp>
      <p:sp>
        <p:nvSpPr>
          <p:cNvPr id="4" name="Content Placeholder 3">
            <a:extLst>
              <a:ext uri="{FF2B5EF4-FFF2-40B4-BE49-F238E27FC236}">
                <a16:creationId xmlns:a16="http://schemas.microsoft.com/office/drawing/2014/main" id="{57A92293-F5E8-174C-84E8-4661A4D90215}"/>
              </a:ext>
            </a:extLst>
          </p:cNvPr>
          <p:cNvSpPr>
            <a:spLocks noGrp="1"/>
          </p:cNvSpPr>
          <p:nvPr>
            <p:ph sz="half" idx="2"/>
          </p:nvPr>
        </p:nvSpPr>
        <p:spPr>
          <a:xfrm>
            <a:off x="499880" y="3944738"/>
            <a:ext cx="5262091" cy="2694057"/>
          </a:xfrm>
        </p:spPr>
        <p:txBody>
          <a:bodyPr/>
          <a:lstStyle/>
          <a:p>
            <a:r>
              <a:rPr lang="en-US" b="1" dirty="0"/>
              <a:t>Actions: </a:t>
            </a:r>
          </a:p>
          <a:p>
            <a:pPr marL="342900" indent="-342900">
              <a:buFont typeface="Arial" panose="020B0604020202020204" pitchFamily="34" charset="0"/>
              <a:buChar char="•"/>
            </a:pPr>
            <a:r>
              <a:rPr lang="en-US" i="1" dirty="0"/>
              <a:t>Suck</a:t>
            </a:r>
          </a:p>
          <a:p>
            <a:pPr marL="342900" indent="-342900">
              <a:buFont typeface="Arial" panose="020B0604020202020204" pitchFamily="34" charset="0"/>
              <a:buChar char="•"/>
            </a:pPr>
            <a:r>
              <a:rPr lang="en-US" i="1" dirty="0"/>
              <a:t>Move Left</a:t>
            </a:r>
          </a:p>
          <a:p>
            <a:pPr marL="342900" indent="-342900">
              <a:buFont typeface="Arial" panose="020B0604020202020204" pitchFamily="34" charset="0"/>
              <a:buChar char="•"/>
            </a:pPr>
            <a:r>
              <a:rPr lang="en-US" i="1" dirty="0"/>
              <a:t>Move Right</a:t>
            </a:r>
          </a:p>
          <a:p>
            <a:pPr marL="342900" indent="-342900">
              <a:buFont typeface="Arial" panose="020B0604020202020204" pitchFamily="34" charset="0"/>
              <a:buChar char="•"/>
            </a:pPr>
            <a:r>
              <a:rPr lang="en-US" i="1" dirty="0"/>
              <a:t>(Move Up)</a:t>
            </a:r>
          </a:p>
          <a:p>
            <a:pPr marL="342900" indent="-342900">
              <a:buFont typeface="Arial" panose="020B0604020202020204" pitchFamily="34" charset="0"/>
              <a:buChar char="•"/>
            </a:pPr>
            <a:r>
              <a:rPr lang="en-US" i="1" dirty="0"/>
              <a:t>(Move Down)</a:t>
            </a:r>
          </a:p>
        </p:txBody>
      </p:sp>
      <p:sp>
        <p:nvSpPr>
          <p:cNvPr id="8" name="Google Shape;75;g92b3bf485b_0_0">
            <a:extLst>
              <a:ext uri="{FF2B5EF4-FFF2-40B4-BE49-F238E27FC236}">
                <a16:creationId xmlns:a16="http://schemas.microsoft.com/office/drawing/2014/main" id="{FEA18DCD-151C-5C45-A3D7-CEA0717322C0}"/>
              </a:ext>
            </a:extLst>
          </p:cNvPr>
          <p:cNvSpPr/>
          <p:nvPr/>
        </p:nvSpPr>
        <p:spPr>
          <a:xfrm>
            <a:off x="8454852" y="2470045"/>
            <a:ext cx="3016959" cy="1221894"/>
          </a:xfrm>
          <a:prstGeom prst="wedgeRoundRectCallout">
            <a:avLst>
              <a:gd name="adj1" fmla="val -90296"/>
              <a:gd name="adj2" fmla="val -12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Goal states: </a:t>
            </a:r>
            <a:r>
              <a:rPr lang="en-US" sz="2500" i="0" u="none" strike="noStrike" cap="none" dirty="0">
                <a:latin typeface="Open Sans"/>
                <a:ea typeface="Open Sans"/>
                <a:cs typeface="Open Sans"/>
                <a:sym typeface="Open Sans"/>
              </a:rPr>
              <a:t>States where everything is clean.</a:t>
            </a:r>
            <a:endParaRPr sz="2500" b="1" i="0" u="none" strike="noStrike" cap="none" dirty="0">
              <a:latin typeface="Open Sans"/>
              <a:ea typeface="Open Sans"/>
              <a:cs typeface="Open Sans"/>
              <a:sym typeface="Open Sans"/>
            </a:endParaRPr>
          </a:p>
        </p:txBody>
      </p:sp>
      <p:sp>
        <p:nvSpPr>
          <p:cNvPr id="10" name="Content Placeholder 3">
            <a:extLst>
              <a:ext uri="{FF2B5EF4-FFF2-40B4-BE49-F238E27FC236}">
                <a16:creationId xmlns:a16="http://schemas.microsoft.com/office/drawing/2014/main" id="{BED577DE-1FCE-8C44-9142-C5295CB88168}"/>
              </a:ext>
            </a:extLst>
          </p:cNvPr>
          <p:cNvSpPr txBox="1">
            <a:spLocks/>
          </p:cNvSpPr>
          <p:nvPr/>
        </p:nvSpPr>
        <p:spPr>
          <a:xfrm>
            <a:off x="6091709" y="3944738"/>
            <a:ext cx="5262091" cy="269405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Transition: </a:t>
            </a:r>
          </a:p>
          <a:p>
            <a:r>
              <a:rPr lang="en-US" dirty="0"/>
              <a:t>Suck – removes dirt</a:t>
            </a:r>
          </a:p>
          <a:p>
            <a:r>
              <a:rPr lang="en-US" dirty="0"/>
              <a:t>Move – moves in that direction, unless agent hits a wall, in which case it stays put.</a:t>
            </a:r>
          </a:p>
        </p:txBody>
      </p:sp>
      <p:sp>
        <p:nvSpPr>
          <p:cNvPr id="12" name="Google Shape;84;g92b3bf485b_0_0">
            <a:extLst>
              <a:ext uri="{FF2B5EF4-FFF2-40B4-BE49-F238E27FC236}">
                <a16:creationId xmlns:a16="http://schemas.microsoft.com/office/drawing/2014/main" id="{675E46B0-F09F-2746-AD8D-E7244D0730D3}"/>
              </a:ext>
            </a:extLst>
          </p:cNvPr>
          <p:cNvSpPr/>
          <p:nvPr/>
        </p:nvSpPr>
        <p:spPr>
          <a:xfrm>
            <a:off x="2428742" y="5291766"/>
            <a:ext cx="3751407" cy="1094500"/>
          </a:xfrm>
          <a:prstGeom prst="wedgeRoundRectCallout">
            <a:avLst>
              <a:gd name="adj1" fmla="val -67081"/>
              <a:gd name="adj2" fmla="val -2526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Action Cost: </a:t>
            </a:r>
            <a:r>
              <a:rPr lang="en-US" sz="2500" i="0" u="none" strike="noStrike" cap="none" dirty="0">
                <a:latin typeface="Open Sans"/>
                <a:ea typeface="Open Sans"/>
                <a:cs typeface="Open Sans"/>
                <a:sym typeface="Open Sans"/>
              </a:rPr>
              <a:t>Each action costs 1</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404578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Solutions &amp; Optimal Solutions</a:t>
            </a:r>
          </a:p>
        </p:txBody>
      </p:sp>
      <p:sp>
        <p:nvSpPr>
          <p:cNvPr id="38919" name="Rectangle 3"/>
          <p:cNvSpPr>
            <a:spLocks noGrp="1" noChangeArrowheads="1"/>
          </p:cNvSpPr>
          <p:nvPr>
            <p:ph idx="1"/>
          </p:nvPr>
        </p:nvSpPr>
        <p:spPr/>
        <p:txBody>
          <a:bodyPr/>
          <a:lstStyle/>
          <a:p>
            <a:pPr lvl="1">
              <a:lnSpc>
                <a:spcPct val="90000"/>
              </a:lnSpc>
            </a:pPr>
            <a:r>
              <a:rPr lang="en-US" sz="2400" b="1"/>
              <a:t>A </a:t>
            </a:r>
            <a:r>
              <a:rPr lang="en-US" sz="2400" b="1" i="1">
                <a:solidFill>
                  <a:schemeClr val="accent2"/>
                </a:solidFill>
              </a:rPr>
              <a:t>solution </a:t>
            </a:r>
            <a:r>
              <a:rPr lang="en-US" sz="2400" b="1"/>
              <a:t>is a sequence of </a:t>
            </a:r>
            <a:r>
              <a:rPr lang="en-US" sz="2400" b="1" i="1">
                <a:solidFill>
                  <a:srgbClr val="0000FF"/>
                </a:solidFill>
              </a:rPr>
              <a:t>actions</a:t>
            </a:r>
            <a:r>
              <a:rPr lang="en-US" sz="2400" b="1"/>
              <a:t> from the </a:t>
            </a:r>
            <a:r>
              <a:rPr lang="en-US" sz="2400" b="1" i="1">
                <a:solidFill>
                  <a:schemeClr val="accent2"/>
                </a:solidFill>
              </a:rPr>
              <a:t>initial state </a:t>
            </a:r>
            <a:r>
              <a:rPr lang="en-US" sz="2400" b="1"/>
              <a:t>to a </a:t>
            </a:r>
            <a:r>
              <a:rPr lang="en-US" sz="2400" b="1" i="1">
                <a:solidFill>
                  <a:schemeClr val="accent2"/>
                </a:solidFill>
              </a:rPr>
              <a:t>goal state.</a:t>
            </a:r>
          </a:p>
          <a:p>
            <a:pPr lvl="1">
              <a:lnSpc>
                <a:spcPct val="90000"/>
              </a:lnSpc>
            </a:pPr>
            <a:endParaRPr lang="en-US" sz="2400" b="1" i="1">
              <a:solidFill>
                <a:schemeClr val="accent2"/>
              </a:solidFill>
            </a:endParaRPr>
          </a:p>
          <a:p>
            <a:pPr lvl="1">
              <a:lnSpc>
                <a:spcPct val="90000"/>
              </a:lnSpc>
            </a:pPr>
            <a:r>
              <a:rPr lang="en-US" sz="2400" b="1" i="1">
                <a:solidFill>
                  <a:schemeClr val="accent2"/>
                </a:solidFill>
              </a:rPr>
              <a:t>Optimal Solution: </a:t>
            </a:r>
            <a:r>
              <a:rPr lang="en-US" sz="2400" b="1"/>
              <a:t>A solution is </a:t>
            </a:r>
            <a:r>
              <a:rPr lang="en-US" sz="2400" b="1" i="1">
                <a:solidFill>
                  <a:schemeClr val="accent2"/>
                </a:solidFill>
              </a:rPr>
              <a:t>optimal </a:t>
            </a:r>
            <a:r>
              <a:rPr lang="en-US" sz="2400" b="1"/>
              <a:t>if no solution has a lower </a:t>
            </a:r>
            <a:r>
              <a:rPr lang="en-US" sz="2400" b="1" i="1">
                <a:solidFill>
                  <a:srgbClr val="0000FF"/>
                </a:solidFill>
              </a:rPr>
              <a:t>path cost</a:t>
            </a:r>
            <a:r>
              <a:rPr lang="en-US" sz="2400" b="1"/>
              <a:t>.</a:t>
            </a:r>
          </a:p>
          <a:p>
            <a:pPr>
              <a:lnSpc>
                <a:spcPct val="90000"/>
              </a:lnSpc>
            </a:pPr>
            <a:endParaRPr lang="en-US" i="1"/>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12</a:t>
            </a:fld>
            <a:endParaRPr lang="en-US" altLang="en-US"/>
          </a:p>
        </p:txBody>
      </p:sp>
    </p:spTree>
    <p:extLst>
      <p:ext uri="{BB962C8B-B14F-4D97-AF65-F5344CB8AC3E}">
        <p14:creationId xmlns:p14="http://schemas.microsoft.com/office/powerpoint/2010/main" val="382467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2"/>
          <p:cNvSpPr>
            <a:spLocks noGrp="1" noChangeArrowheads="1"/>
          </p:cNvSpPr>
          <p:nvPr>
            <p:ph type="title"/>
          </p:nvPr>
        </p:nvSpPr>
        <p:spPr/>
        <p:txBody>
          <a:bodyPr/>
          <a:lstStyle/>
          <a:p>
            <a:r>
              <a:rPr lang="en-US" altLang="en-US" sz="3600"/>
              <a:t>Art: Formulating a Search Problem</a:t>
            </a:r>
            <a:endParaRPr lang="en-US" altLang="en-US"/>
          </a:p>
        </p:txBody>
      </p:sp>
      <p:sp>
        <p:nvSpPr>
          <p:cNvPr id="24583" name="Rectangle 3"/>
          <p:cNvSpPr>
            <a:spLocks noGrp="1" noChangeArrowheads="1"/>
          </p:cNvSpPr>
          <p:nvPr>
            <p:ph idx="1"/>
          </p:nvPr>
        </p:nvSpPr>
        <p:spPr/>
        <p:txBody>
          <a:bodyPr/>
          <a:lstStyle/>
          <a:p>
            <a:pPr>
              <a:lnSpc>
                <a:spcPct val="110000"/>
              </a:lnSpc>
              <a:buFont typeface="Symbol" pitchFamily="18" charset="2"/>
              <a:buNone/>
            </a:pPr>
            <a:r>
              <a:rPr lang="en-US" altLang="en-US" dirty="0"/>
              <a:t>Decide:</a:t>
            </a:r>
          </a:p>
          <a:p>
            <a:pPr>
              <a:lnSpc>
                <a:spcPct val="110000"/>
              </a:lnSpc>
            </a:pPr>
            <a:r>
              <a:rPr lang="en-US" altLang="en-US" dirty="0"/>
              <a:t>Which properties matter &amp; how to represent</a:t>
            </a:r>
          </a:p>
          <a:p>
            <a:pPr lvl="1"/>
            <a:r>
              <a:rPr lang="en-US" i="1" dirty="0">
                <a:solidFill>
                  <a:schemeClr val="accent2"/>
                </a:solidFill>
              </a:rPr>
              <a:t>Initial State, Goal State, Possible Intermediate States</a:t>
            </a:r>
          </a:p>
          <a:p>
            <a:pPr>
              <a:lnSpc>
                <a:spcPct val="110000"/>
              </a:lnSpc>
            </a:pPr>
            <a:r>
              <a:rPr lang="en-US" altLang="en-US" dirty="0"/>
              <a:t>Which actions are possible &amp; how to represent</a:t>
            </a:r>
          </a:p>
          <a:p>
            <a:pPr lvl="1"/>
            <a:r>
              <a:rPr lang="en-US" i="1" dirty="0">
                <a:solidFill>
                  <a:schemeClr val="accent2"/>
                </a:solidFill>
              </a:rPr>
              <a:t>Operator Set: Actions and Transition Model</a:t>
            </a:r>
          </a:p>
          <a:p>
            <a:r>
              <a:rPr lang="en-US" dirty="0"/>
              <a:t>Which action is next</a:t>
            </a:r>
          </a:p>
          <a:p>
            <a:pPr lvl="1"/>
            <a:r>
              <a:rPr lang="en-US" i="1" dirty="0">
                <a:solidFill>
                  <a:schemeClr val="accent2"/>
                </a:solidFill>
              </a:rPr>
              <a:t>Path Cost Function</a:t>
            </a:r>
          </a:p>
          <a:p>
            <a:pPr lvl="1"/>
            <a:endParaRPr lang="en-US" altLang="en-US" i="1" dirty="0">
              <a:solidFill>
                <a:schemeClr val="accent2"/>
              </a:solidFill>
            </a:endParaRPr>
          </a:p>
          <a:p>
            <a:r>
              <a:rPr lang="en-US" altLang="en-US" i="1" dirty="0">
                <a:solidFill>
                  <a:schemeClr val="accent2"/>
                </a:solidFill>
              </a:rPr>
              <a:t>Formulation greatly affects combinatorics of search space and therefore speed of search</a:t>
            </a:r>
          </a:p>
        </p:txBody>
      </p:sp>
      <p:sp>
        <p:nvSpPr>
          <p:cNvPr id="2" name="Slide Number Placeholder 1"/>
          <p:cNvSpPr>
            <a:spLocks noGrp="1"/>
          </p:cNvSpPr>
          <p:nvPr>
            <p:ph type="sldNum" sz="quarter" idx="12"/>
          </p:nvPr>
        </p:nvSpPr>
        <p:spPr/>
        <p:txBody>
          <a:bodyPr/>
          <a:lstStyle/>
          <a:p>
            <a:pPr>
              <a:defRPr/>
            </a:pPr>
            <a:fld id="{1A8A179A-356C-4639-9535-0DE21556AF82}" type="slidenum">
              <a:rPr lang="en-US" altLang="en-US" smtClean="0"/>
              <a:pPr>
                <a:defRPr/>
              </a:pPr>
              <a:t>13</a:t>
            </a:fld>
            <a:endParaRPr lang="en-US" altLang="en-US"/>
          </a:p>
        </p:txBody>
      </p:sp>
      <p:sp>
        <p:nvSpPr>
          <p:cNvPr id="2458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solidFill>
                  <a:srgbClr val="000000"/>
                </a:solidFill>
              </a:rPr>
              <a:t>       </a:t>
            </a:r>
          </a:p>
        </p:txBody>
      </p:sp>
    </p:spTree>
    <p:extLst>
      <p:ext uri="{BB962C8B-B14F-4D97-AF65-F5344CB8AC3E}">
        <p14:creationId xmlns:p14="http://schemas.microsoft.com/office/powerpoint/2010/main" val="267461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0D6675B6-F02D-D643-927B-E9C0B5A07C4D}"/>
              </a:ext>
            </a:extLst>
          </p:cNvPr>
          <p:cNvSpPr txBox="1">
            <a:spLocks noChangeArrowheads="1"/>
          </p:cNvSpPr>
          <p:nvPr/>
        </p:nvSpPr>
        <p:spPr>
          <a:xfrm>
            <a:off x="2209800" y="3670300"/>
            <a:ext cx="8458200" cy="21971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States? 		</a:t>
            </a:r>
            <a:r>
              <a:rPr lang="en-US" dirty="0">
                <a:solidFill>
                  <a:srgbClr val="C00000"/>
                </a:solidFill>
              </a:rPr>
              <a:t>List of 9 locations- e.g., [7,2,4,5,-,6,8,3,1]</a:t>
            </a:r>
          </a:p>
          <a:p>
            <a:r>
              <a:rPr lang="en-US" dirty="0"/>
              <a:t>Initial state? 	</a:t>
            </a:r>
            <a:r>
              <a:rPr lang="en-US" dirty="0">
                <a:solidFill>
                  <a:srgbClr val="C00000"/>
                </a:solidFill>
              </a:rPr>
              <a:t>[7,2,4,5,-,6,8,3,1]</a:t>
            </a:r>
          </a:p>
          <a:p>
            <a:r>
              <a:rPr lang="en-US" dirty="0"/>
              <a:t>Actions?	</a:t>
            </a:r>
            <a:r>
              <a:rPr lang="en-US" i="1" dirty="0">
                <a:solidFill>
                  <a:srgbClr val="C00000"/>
                </a:solidFill>
                <a:effectLst>
                  <a:outerShdw blurRad="38100" dist="38100" dir="2700000" algn="tl">
                    <a:srgbClr val="000000">
                      <a:alpha val="43137"/>
                    </a:srgbClr>
                  </a:outerShdw>
                </a:effectLst>
              </a:rPr>
              <a:t>{Left, Right, Up, Down}  </a:t>
            </a:r>
          </a:p>
          <a:p>
            <a:r>
              <a:rPr lang="en-US" dirty="0"/>
              <a:t>Transition Model?	</a:t>
            </a:r>
            <a:r>
              <a:rPr lang="en-US" dirty="0">
                <a:solidFill>
                  <a:srgbClr val="C00000"/>
                </a:solidFill>
              </a:rPr>
              <a:t>...</a:t>
            </a:r>
          </a:p>
          <a:p>
            <a:r>
              <a:rPr lang="en-US" dirty="0"/>
              <a:t>Goal test?	</a:t>
            </a:r>
            <a:r>
              <a:rPr lang="en-US" dirty="0">
                <a:solidFill>
                  <a:srgbClr val="C00000"/>
                </a:solidFill>
              </a:rPr>
              <a:t>Check if goal configuration is reached</a:t>
            </a:r>
          </a:p>
          <a:p>
            <a:r>
              <a:rPr lang="en-US" dirty="0"/>
              <a:t>Path cost? 	</a:t>
            </a:r>
            <a:r>
              <a:rPr lang="en-US" dirty="0">
                <a:solidFill>
                  <a:srgbClr val="C00000"/>
                </a:solidFill>
              </a:rPr>
              <a:t>Number of actions to reach goal</a:t>
            </a:r>
          </a:p>
        </p:txBody>
      </p:sp>
      <p:sp>
        <p:nvSpPr>
          <p:cNvPr id="44038" name="Rectangle 2"/>
          <p:cNvSpPr>
            <a:spLocks noGrp="1" noChangeArrowheads="1"/>
          </p:cNvSpPr>
          <p:nvPr>
            <p:ph type="title"/>
          </p:nvPr>
        </p:nvSpPr>
        <p:spPr/>
        <p:txBody>
          <a:bodyPr>
            <a:normAutofit fontScale="90000"/>
          </a:bodyPr>
          <a:lstStyle/>
          <a:p>
            <a:r>
              <a:rPr lang="en-US"/>
              <a:t>Example: 8-puzzle</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0"/>
          </p:nvPr>
        </p:nvSpPr>
        <p:spPr/>
        <p:txBody>
          <a:body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14</a:t>
            </a:fld>
            <a:endParaRPr lang="en-US" altLang="en-US"/>
          </a:p>
        </p:txBody>
      </p:sp>
      <p:sp>
        <p:nvSpPr>
          <p:cNvPr id="2" name="Rectangle 1">
            <a:extLst>
              <a:ext uri="{FF2B5EF4-FFF2-40B4-BE49-F238E27FC236}">
                <a16:creationId xmlns:a16="http://schemas.microsoft.com/office/drawing/2014/main" id="{456689AF-2F60-4841-B82B-E56133FDABA5}"/>
              </a:ext>
            </a:extLst>
          </p:cNvPr>
          <p:cNvSpPr/>
          <p:nvPr/>
        </p:nvSpPr>
        <p:spPr bwMode="auto">
          <a:xfrm>
            <a:off x="4105656" y="36703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8" name="Rectangle 7">
            <a:extLst>
              <a:ext uri="{FF2B5EF4-FFF2-40B4-BE49-F238E27FC236}">
                <a16:creationId xmlns:a16="http://schemas.microsoft.com/office/drawing/2014/main" id="{AAB7B254-F0C9-49CC-9633-05910A4ABC7E}"/>
              </a:ext>
            </a:extLst>
          </p:cNvPr>
          <p:cNvSpPr/>
          <p:nvPr/>
        </p:nvSpPr>
        <p:spPr bwMode="auto">
          <a:xfrm>
            <a:off x="4145200" y="4343400"/>
            <a:ext cx="5181600" cy="42545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9" name="Rectangle 8">
            <a:extLst>
              <a:ext uri="{FF2B5EF4-FFF2-40B4-BE49-F238E27FC236}">
                <a16:creationId xmlns:a16="http://schemas.microsoft.com/office/drawing/2014/main" id="{B87D532C-AFC1-44B5-A24D-D8E27C206E28}"/>
              </a:ext>
            </a:extLst>
          </p:cNvPr>
          <p:cNvSpPr/>
          <p:nvPr/>
        </p:nvSpPr>
        <p:spPr bwMode="auto">
          <a:xfrm>
            <a:off x="4419600" y="4889500"/>
            <a:ext cx="5181600" cy="1905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0" name="Rectangle 9">
            <a:extLst>
              <a:ext uri="{FF2B5EF4-FFF2-40B4-BE49-F238E27FC236}">
                <a16:creationId xmlns:a16="http://schemas.microsoft.com/office/drawing/2014/main" id="{91CF9034-1248-48FD-95A2-6B90A68789CE}"/>
              </a:ext>
            </a:extLst>
          </p:cNvPr>
          <p:cNvSpPr/>
          <p:nvPr/>
        </p:nvSpPr>
        <p:spPr bwMode="auto">
          <a:xfrm>
            <a:off x="4121698" y="51181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1" name="Rectangle 10">
            <a:extLst>
              <a:ext uri="{FF2B5EF4-FFF2-40B4-BE49-F238E27FC236}">
                <a16:creationId xmlns:a16="http://schemas.microsoft.com/office/drawing/2014/main" id="{2E30AE57-686A-4951-BD7F-B3FC6803F01F}"/>
              </a:ext>
            </a:extLst>
          </p:cNvPr>
          <p:cNvSpPr/>
          <p:nvPr/>
        </p:nvSpPr>
        <p:spPr bwMode="auto">
          <a:xfrm>
            <a:off x="4105656" y="55054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New Roman" pitchFamily="18" charset="0"/>
              <a:cs typeface="Arial" charset="0"/>
            </a:endParaRPr>
          </a:p>
        </p:txBody>
      </p:sp>
      <p:sp>
        <p:nvSpPr>
          <p:cNvPr id="12" name="Rectangle 11">
            <a:extLst>
              <a:ext uri="{FF2B5EF4-FFF2-40B4-BE49-F238E27FC236}">
                <a16:creationId xmlns:a16="http://schemas.microsoft.com/office/drawing/2014/main" id="{CDEA84A1-D4BA-4B18-8FC5-F7FFBE29CE80}"/>
              </a:ext>
            </a:extLst>
          </p:cNvPr>
          <p:cNvSpPr/>
          <p:nvPr/>
        </p:nvSpPr>
        <p:spPr bwMode="auto">
          <a:xfrm>
            <a:off x="4121698" y="40068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Tree>
    <p:extLst>
      <p:ext uri="{BB962C8B-B14F-4D97-AF65-F5344CB8AC3E}">
        <p14:creationId xmlns:p14="http://schemas.microsoft.com/office/powerpoint/2010/main" val="184806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normAutofit fontScale="90000"/>
          </a:bodyPr>
          <a:lstStyle/>
          <a:p>
            <a:r>
              <a:rPr lang="en-US"/>
              <a:t>Example: 8-puzzle</a:t>
            </a:r>
          </a:p>
        </p:txBody>
      </p:sp>
      <p:sp>
        <p:nvSpPr>
          <p:cNvPr id="44039" name="Rectangle 3"/>
          <p:cNvSpPr>
            <a:spLocks noGrp="1" noChangeArrowheads="1"/>
          </p:cNvSpPr>
          <p:nvPr>
            <p:ph type="body" sz="half" idx="2"/>
          </p:nvPr>
        </p:nvSpPr>
        <p:spPr>
          <a:xfrm>
            <a:off x="2209800" y="3670300"/>
            <a:ext cx="8458200" cy="2197100"/>
          </a:xfrm>
        </p:spPr>
        <p:txBody>
          <a:bodyPr>
            <a:normAutofit lnSpcReduction="10000"/>
          </a:bodyPr>
          <a:lstStyle/>
          <a:p>
            <a:r>
              <a:rPr lang="en-US" dirty="0"/>
              <a:t>States? 		</a:t>
            </a:r>
            <a:r>
              <a:rPr lang="en-US" dirty="0">
                <a:solidFill>
                  <a:srgbClr val="C00000"/>
                </a:solidFill>
              </a:rPr>
              <a:t>List of 9 locations- e.g., [7,2,4,5,-,6,8,3,1]</a:t>
            </a:r>
          </a:p>
          <a:p>
            <a:r>
              <a:rPr lang="en-US" dirty="0"/>
              <a:t>Initial state? 	</a:t>
            </a:r>
            <a:r>
              <a:rPr lang="en-US" dirty="0">
                <a:solidFill>
                  <a:srgbClr val="C00000"/>
                </a:solidFill>
              </a:rPr>
              <a:t>[7,2,4,5,-,6,8,3,1]</a:t>
            </a:r>
          </a:p>
          <a:p>
            <a:r>
              <a:rPr lang="en-US" dirty="0"/>
              <a:t>Actions?	</a:t>
            </a:r>
            <a:r>
              <a:rPr lang="en-US" i="1" dirty="0">
                <a:solidFill>
                  <a:srgbClr val="C00000"/>
                </a:solidFill>
                <a:effectLst>
                  <a:outerShdw blurRad="38100" dist="38100" dir="2700000" algn="tl">
                    <a:srgbClr val="000000">
                      <a:alpha val="43137"/>
                    </a:srgbClr>
                  </a:outerShdw>
                </a:effectLst>
              </a:rPr>
              <a:t>{Left, Right, Up, Down}  </a:t>
            </a:r>
          </a:p>
          <a:p>
            <a:r>
              <a:rPr lang="en-US" dirty="0"/>
              <a:t>Transition Model?	</a:t>
            </a:r>
            <a:r>
              <a:rPr lang="en-US" dirty="0">
                <a:solidFill>
                  <a:srgbClr val="C00000"/>
                </a:solidFill>
              </a:rPr>
              <a:t>...</a:t>
            </a:r>
          </a:p>
          <a:p>
            <a:r>
              <a:rPr lang="en-US" dirty="0"/>
              <a:t>Goal test?	</a:t>
            </a:r>
            <a:r>
              <a:rPr lang="en-US" dirty="0">
                <a:solidFill>
                  <a:srgbClr val="C00000"/>
                </a:solidFill>
              </a:rPr>
              <a:t>Check if goal configuration is reached</a:t>
            </a:r>
          </a:p>
          <a:p>
            <a:r>
              <a:rPr lang="en-US" dirty="0"/>
              <a:t>Path cost? 	</a:t>
            </a:r>
            <a:r>
              <a:rPr lang="en-US" dirty="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0"/>
          </p:nvPr>
        </p:nvSpPr>
        <p:spPr/>
        <p:txBody>
          <a:body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15</a:t>
            </a:fld>
            <a:endParaRPr lang="en-US" altLang="en-US"/>
          </a:p>
        </p:txBody>
      </p:sp>
    </p:spTree>
    <p:extLst>
      <p:ext uri="{BB962C8B-B14F-4D97-AF65-F5344CB8AC3E}">
        <p14:creationId xmlns:p14="http://schemas.microsoft.com/office/powerpoint/2010/main" val="241578273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3558" name="Rectangle 2"/>
          <p:cNvSpPr>
            <a:spLocks noGrp="1" noChangeArrowheads="1"/>
          </p:cNvSpPr>
          <p:nvPr>
            <p:ph type="title"/>
          </p:nvPr>
        </p:nvSpPr>
        <p:spPr/>
        <p:txBody>
          <a:bodyPr/>
          <a:lstStyle/>
          <a:p>
            <a:r>
              <a:rPr lang="en-US"/>
              <a:t>Hard subtask: Selecting a state space</a:t>
            </a:r>
          </a:p>
        </p:txBody>
      </p:sp>
      <p:sp>
        <p:nvSpPr>
          <p:cNvPr id="23559" name="Rectangle 3"/>
          <p:cNvSpPr>
            <a:spLocks noGrp="1" noChangeArrowheads="1"/>
          </p:cNvSpPr>
          <p:nvPr>
            <p:ph idx="1"/>
          </p:nvPr>
        </p:nvSpPr>
        <p:spPr/>
        <p:txBody>
          <a:bodyPr>
            <a:normAutofit/>
          </a:bodyPr>
          <a:lstStyle/>
          <a:p>
            <a:pPr>
              <a:lnSpc>
                <a:spcPct val="90000"/>
              </a:lnSpc>
            </a:pPr>
            <a:r>
              <a:rPr lang="en-US" dirty="0"/>
              <a:t>Real world is absurdly complex</a:t>
            </a:r>
          </a:p>
          <a:p>
            <a:pPr lvl="1">
              <a:lnSpc>
                <a:spcPct val="90000"/>
              </a:lnSpc>
              <a:buFontTx/>
              <a:buNone/>
            </a:pPr>
            <a:r>
              <a:rPr lang="en-US" sz="1900" dirty="0"/>
              <a:t>	State space must be </a:t>
            </a:r>
            <a:r>
              <a:rPr lang="en-US" sz="1900" i="1" dirty="0">
                <a:solidFill>
                  <a:schemeClr val="accent2"/>
                </a:solidFill>
              </a:rPr>
              <a:t>abstracted </a:t>
            </a:r>
            <a:r>
              <a:rPr lang="en-US" sz="1900" dirty="0"/>
              <a:t>for problem solving</a:t>
            </a:r>
          </a:p>
          <a:p>
            <a:pPr lvl="1">
              <a:lnSpc>
                <a:spcPct val="90000"/>
              </a:lnSpc>
              <a:buFontTx/>
              <a:buNone/>
            </a:pPr>
            <a:endParaRPr lang="en-US" sz="800" dirty="0"/>
          </a:p>
          <a:p>
            <a:pPr>
              <a:lnSpc>
                <a:spcPct val="90000"/>
              </a:lnSpc>
            </a:pPr>
            <a:r>
              <a:rPr lang="en-US" dirty="0"/>
              <a:t>(abstract) </a:t>
            </a:r>
            <a:r>
              <a:rPr lang="en-US" i="1" dirty="0">
                <a:solidFill>
                  <a:schemeClr val="accent2"/>
                </a:solidFill>
              </a:rPr>
              <a:t>State </a:t>
            </a:r>
            <a:r>
              <a:rPr lang="en-US" dirty="0"/>
              <a:t>= set (equivalence class) of real-world states</a:t>
            </a:r>
          </a:p>
          <a:p>
            <a:pPr>
              <a:lnSpc>
                <a:spcPct val="90000"/>
              </a:lnSpc>
            </a:pPr>
            <a:endParaRPr lang="en-US" sz="800" dirty="0"/>
          </a:p>
          <a:p>
            <a:pPr>
              <a:lnSpc>
                <a:spcPct val="90000"/>
              </a:lnSpc>
            </a:pPr>
            <a:r>
              <a:rPr lang="en-US" dirty="0"/>
              <a:t>(abstract) </a:t>
            </a:r>
            <a:r>
              <a:rPr lang="en-US" i="1" dirty="0">
                <a:solidFill>
                  <a:schemeClr val="accent2"/>
                </a:solidFill>
              </a:rPr>
              <a:t>Action </a:t>
            </a:r>
            <a:r>
              <a:rPr lang="en-US" dirty="0"/>
              <a:t>= equivalence class of combinations of real-world actions</a:t>
            </a:r>
          </a:p>
          <a:p>
            <a:pPr lvl="1">
              <a:lnSpc>
                <a:spcPct val="90000"/>
              </a:lnSpc>
            </a:pPr>
            <a:r>
              <a:rPr lang="en-US" sz="1900" dirty="0"/>
              <a:t>e.g. </a:t>
            </a:r>
            <a:r>
              <a:rPr lang="en-US" sz="1900" i="1" dirty="0"/>
              <a:t>Arad </a:t>
            </a:r>
            <a:r>
              <a:rPr lang="en-US" sz="1900" i="1" dirty="0">
                <a:sym typeface="Symbol" pitchFamily="18" charset="2"/>
              </a:rPr>
              <a:t> </a:t>
            </a:r>
            <a:r>
              <a:rPr lang="en-US" sz="1900" i="1" dirty="0" err="1"/>
              <a:t>Zerind</a:t>
            </a:r>
            <a:r>
              <a:rPr lang="en-US" sz="1900" dirty="0"/>
              <a:t> represents a complex set of possible routes, detours, rest stops, </a:t>
            </a:r>
            <a:r>
              <a:rPr lang="en-US" sz="1900" dirty="0" err="1"/>
              <a:t>etc</a:t>
            </a:r>
            <a:endParaRPr lang="en-US" sz="1900" dirty="0"/>
          </a:p>
          <a:p>
            <a:pPr lvl="1">
              <a:lnSpc>
                <a:spcPct val="90000"/>
              </a:lnSpc>
            </a:pPr>
            <a:r>
              <a:rPr lang="en-US" sz="1900" dirty="0"/>
              <a:t>The abstraction is valid if the path between two states is reflected in the real world</a:t>
            </a:r>
          </a:p>
          <a:p>
            <a:pPr lvl="1">
              <a:lnSpc>
                <a:spcPct val="90000"/>
              </a:lnSpc>
            </a:pPr>
            <a:endParaRPr lang="en-US" sz="800" b="1" dirty="0"/>
          </a:p>
          <a:p>
            <a:endParaRPr lang="en-US" dirty="0"/>
          </a:p>
          <a:p>
            <a:pPr>
              <a:lnSpc>
                <a:spcPct val="90000"/>
              </a:lnSpc>
            </a:pPr>
            <a:r>
              <a:rPr lang="en-US" dirty="0"/>
              <a:t>Each abstract action should be “easier” than the real problem</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16</a:t>
            </a:fld>
            <a:endParaRPr lang="en-US" altLang="en-US"/>
          </a:p>
        </p:txBody>
      </p:sp>
    </p:spTree>
    <p:extLst>
      <p:ext uri="{BB962C8B-B14F-4D97-AF65-F5344CB8AC3E}">
        <p14:creationId xmlns:p14="http://schemas.microsoft.com/office/powerpoint/2010/main" val="3990521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p:txBody>
          <a:bodyPr/>
          <a:lstStyle/>
          <a:p>
            <a:r>
              <a:rPr lang="en-US" altLang="en-US" dirty="0"/>
              <a:t>Useful Concepts</a:t>
            </a:r>
          </a:p>
        </p:txBody>
      </p:sp>
      <p:sp>
        <p:nvSpPr>
          <p:cNvPr id="32775" name="Rectangle 3"/>
          <p:cNvSpPr>
            <a:spLocks noGrp="1" noChangeArrowheads="1"/>
          </p:cNvSpPr>
          <p:nvPr>
            <p:ph idx="1"/>
          </p:nvPr>
        </p:nvSpPr>
        <p:spPr/>
        <p:txBody>
          <a:bodyPr/>
          <a:lstStyle/>
          <a:p>
            <a:pPr>
              <a:lnSpc>
                <a:spcPct val="110000"/>
              </a:lnSpc>
              <a:spcAft>
                <a:spcPct val="10000"/>
              </a:spcAft>
            </a:pPr>
            <a:r>
              <a:rPr lang="en-US" altLang="en-US" i="1">
                <a:solidFill>
                  <a:schemeClr val="accent2"/>
                </a:solidFill>
              </a:rPr>
              <a:t>State space</a:t>
            </a:r>
            <a:r>
              <a:rPr lang="en-US" altLang="en-US"/>
              <a:t>: the set of all states reachable from the initial state by </a:t>
            </a:r>
            <a:r>
              <a:rPr lang="en-US" altLang="en-US" i="1"/>
              <a:t>any</a:t>
            </a:r>
            <a:r>
              <a:rPr lang="en-US" altLang="en-US"/>
              <a:t> sequence of actions</a:t>
            </a:r>
          </a:p>
          <a:p>
            <a:pPr lvl="1">
              <a:lnSpc>
                <a:spcPct val="110000"/>
              </a:lnSpc>
              <a:spcAft>
                <a:spcPct val="10000"/>
              </a:spcAft>
            </a:pPr>
            <a:r>
              <a:rPr lang="en-US" altLang="en-US" i="1">
                <a:solidFill>
                  <a:schemeClr val="accent2"/>
                </a:solidFill>
              </a:rPr>
              <a:t>When several operators can apply to each state, this gets large very quickly</a:t>
            </a:r>
          </a:p>
          <a:p>
            <a:pPr lvl="1">
              <a:lnSpc>
                <a:spcPct val="110000"/>
              </a:lnSpc>
              <a:spcAft>
                <a:spcPct val="10000"/>
              </a:spcAft>
            </a:pPr>
            <a:r>
              <a:rPr lang="en-US" altLang="en-US" i="1">
                <a:solidFill>
                  <a:schemeClr val="accent2"/>
                </a:solidFill>
              </a:rPr>
              <a:t>Might be a proper subset of the set of configurations</a:t>
            </a:r>
          </a:p>
          <a:p>
            <a:pPr>
              <a:lnSpc>
                <a:spcPct val="110000"/>
              </a:lnSpc>
              <a:spcAft>
                <a:spcPct val="10000"/>
              </a:spcAft>
            </a:pPr>
            <a:r>
              <a:rPr lang="en-US" altLang="en-US" i="1">
                <a:solidFill>
                  <a:schemeClr val="accent2"/>
                </a:solidFill>
              </a:rPr>
              <a:t>Path</a:t>
            </a:r>
            <a:r>
              <a:rPr lang="en-US" altLang="en-US"/>
              <a:t>: a sequence of actions leading from one state </a:t>
            </a:r>
            <a:r>
              <a:rPr lang="en-US" altLang="en-US" i="1" err="1"/>
              <a:t>s</a:t>
            </a:r>
            <a:r>
              <a:rPr lang="en-US" altLang="en-US" i="1" baseline="-25000" err="1"/>
              <a:t>j</a:t>
            </a:r>
            <a:r>
              <a:rPr lang="en-US" altLang="en-US"/>
              <a:t> to another state </a:t>
            </a:r>
            <a:r>
              <a:rPr lang="en-US" altLang="en-US" i="1" err="1"/>
              <a:t>s</a:t>
            </a:r>
            <a:r>
              <a:rPr lang="en-US" altLang="en-US" i="1" baseline="-25000" err="1"/>
              <a:t>k</a:t>
            </a:r>
            <a:endParaRPr lang="en-US" altLang="en-US" i="1"/>
          </a:p>
          <a:p>
            <a:pPr>
              <a:lnSpc>
                <a:spcPct val="110000"/>
              </a:lnSpc>
              <a:spcAft>
                <a:spcPct val="10000"/>
              </a:spcAft>
            </a:pPr>
            <a:r>
              <a:rPr lang="en-US" altLang="en-US" i="1">
                <a:solidFill>
                  <a:schemeClr val="accent2"/>
                </a:solidFill>
              </a:rPr>
              <a:t>Frontier:</a:t>
            </a:r>
            <a:r>
              <a:rPr lang="en-US" altLang="en-US">
                <a:solidFill>
                  <a:schemeClr val="accent2"/>
                </a:solidFill>
              </a:rPr>
              <a:t> </a:t>
            </a:r>
            <a:r>
              <a:rPr lang="en-US" altLang="en-US"/>
              <a:t>those states that are available for  </a:t>
            </a:r>
            <a:r>
              <a:rPr lang="en-US" altLang="en-US" i="1">
                <a:solidFill>
                  <a:schemeClr val="accent2"/>
                </a:solidFill>
              </a:rPr>
              <a:t>expanding</a:t>
            </a:r>
            <a:r>
              <a:rPr lang="en-US" altLang="en-US"/>
              <a:t> (for applying legal actions to)</a:t>
            </a:r>
          </a:p>
          <a:p>
            <a:pPr>
              <a:lnSpc>
                <a:spcPct val="110000"/>
              </a:lnSpc>
              <a:spcAft>
                <a:spcPct val="10000"/>
              </a:spcAft>
            </a:pPr>
            <a:r>
              <a:rPr lang="en-US" altLang="en-US" i="1">
                <a:solidFill>
                  <a:schemeClr val="accent2"/>
                </a:solidFill>
              </a:rPr>
              <a:t>Solution</a:t>
            </a:r>
            <a:r>
              <a:rPr lang="en-US" altLang="en-US"/>
              <a:t>: a path from the initial state </a:t>
            </a:r>
            <a:r>
              <a:rPr lang="en-US" altLang="en-US" i="1" err="1"/>
              <a:t>s</a:t>
            </a:r>
            <a:r>
              <a:rPr lang="en-US" altLang="en-US" i="1" baseline="-25000" err="1"/>
              <a:t>i</a:t>
            </a:r>
            <a:r>
              <a:rPr lang="en-US" altLang="en-US"/>
              <a:t> to a state </a:t>
            </a:r>
            <a:r>
              <a:rPr lang="en-US" altLang="en-US" i="1" err="1"/>
              <a:t>s</a:t>
            </a:r>
            <a:r>
              <a:rPr lang="en-US" altLang="en-US" i="1" baseline="-25000" err="1"/>
              <a:t>f</a:t>
            </a:r>
            <a:r>
              <a:rPr lang="en-US" altLang="en-US"/>
              <a:t> that satisfies the goal test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17</a:t>
            </a:fld>
            <a:endParaRPr lang="en-US" altLang="en-US"/>
          </a:p>
        </p:txBody>
      </p:sp>
    </p:spTree>
    <p:extLst>
      <p:ext uri="{BB962C8B-B14F-4D97-AF65-F5344CB8AC3E}">
        <p14:creationId xmlns:p14="http://schemas.microsoft.com/office/powerpoint/2010/main" val="136633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p:txBody>
          <a:bodyPr/>
          <a:lstStyle/>
          <a:p>
            <a:r>
              <a:rPr lang="en-US"/>
              <a:t>Basic search algorithms: </a:t>
            </a:r>
            <a:r>
              <a:rPr lang="en-US" i="1"/>
              <a:t>Tree Search</a:t>
            </a:r>
          </a:p>
        </p:txBody>
      </p:sp>
      <p:sp>
        <p:nvSpPr>
          <p:cNvPr id="33799" name="Rectangle 3"/>
          <p:cNvSpPr>
            <a:spLocks noGrp="1" noChangeArrowheads="1"/>
          </p:cNvSpPr>
          <p:nvPr>
            <p:ph idx="1"/>
          </p:nvPr>
        </p:nvSpPr>
        <p:spPr/>
        <p:txBody>
          <a:bodyPr/>
          <a:lstStyle/>
          <a:p>
            <a:r>
              <a:rPr lang="en-US" dirty="0"/>
              <a:t>Generalized algorithm to solve search problems </a:t>
            </a:r>
          </a:p>
          <a:p>
            <a:r>
              <a:rPr lang="en-US" sz="2100" dirty="0">
                <a:solidFill>
                  <a:schemeClr val="accent2"/>
                </a:solidFill>
              </a:rPr>
              <a:t>Enumerate in some order all possible paths from the initial state</a:t>
            </a:r>
            <a:endParaRPr lang="en-US" sz="2100" dirty="0"/>
          </a:p>
          <a:p>
            <a:pPr lvl="1"/>
            <a:r>
              <a:rPr lang="en-US" sz="2100" dirty="0"/>
              <a:t>Here: search through </a:t>
            </a:r>
            <a:r>
              <a:rPr lang="en-US" sz="2100" i="1" dirty="0">
                <a:solidFill>
                  <a:schemeClr val="accent2"/>
                </a:solidFill>
              </a:rPr>
              <a:t>explicit tree generation</a:t>
            </a:r>
            <a:endParaRPr lang="en-US" sz="2100" i="1" dirty="0"/>
          </a:p>
          <a:p>
            <a:pPr lvl="2"/>
            <a:r>
              <a:rPr lang="en-US" dirty="0"/>
              <a:t>ROOT= initial state.</a:t>
            </a:r>
          </a:p>
          <a:p>
            <a:pPr lvl="2"/>
            <a:r>
              <a:rPr lang="en-US" dirty="0"/>
              <a:t>Nodes in search tree generated through </a:t>
            </a:r>
            <a:r>
              <a:rPr lang="en-US" i="1" dirty="0">
                <a:solidFill>
                  <a:schemeClr val="accent2"/>
                </a:solidFill>
              </a:rPr>
              <a:t>transition model</a:t>
            </a:r>
            <a:endParaRPr lang="en-US" dirty="0"/>
          </a:p>
          <a:p>
            <a:pPr lvl="2"/>
            <a:r>
              <a:rPr lang="en-US" sz="1900" dirty="0"/>
              <a:t>Tree search treats different paths to the same node as distinct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18</a:t>
            </a:fld>
            <a:endParaRPr lang="en-US" altLang="en-US"/>
          </a:p>
        </p:txBody>
      </p:sp>
    </p:spTree>
    <p:extLst>
      <p:ext uri="{BB962C8B-B14F-4D97-AF65-F5344CB8AC3E}">
        <p14:creationId xmlns:p14="http://schemas.microsoft.com/office/powerpoint/2010/main" val="232274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3"/>
          <p:cNvSpPr>
            <a:spLocks noGrp="1" noChangeArrowheads="1"/>
          </p:cNvSpPr>
          <p:nvPr>
            <p:ph type="body" sz="half" idx="4294967295"/>
          </p:nvPr>
        </p:nvSpPr>
        <p:spPr>
          <a:xfrm>
            <a:off x="1809750" y="4567237"/>
            <a:ext cx="8529637" cy="1925638"/>
          </a:xfrm>
        </p:spPr>
        <p:txBody>
          <a:bodyPr>
            <a:normAutofit fontScale="92500" lnSpcReduction="20000"/>
          </a:bodyPr>
          <a:lstStyle/>
          <a:p>
            <a:pPr>
              <a:lnSpc>
                <a:spcPct val="90000"/>
              </a:lnSpc>
              <a:buFont typeface="Symbol" pitchFamily="18" charset="2"/>
              <a:buNone/>
            </a:pPr>
            <a:r>
              <a:rPr lang="en-US" sz="1400" dirty="0"/>
              <a:t>function TREE-SEARCH(</a:t>
            </a:r>
            <a:r>
              <a:rPr lang="en-US" sz="1400" i="1" dirty="0"/>
              <a:t>problem, strategy</a:t>
            </a:r>
            <a:r>
              <a:rPr lang="en-US" sz="1400" dirty="0"/>
              <a:t>) return a solution or failure</a:t>
            </a:r>
          </a:p>
          <a:p>
            <a:pPr>
              <a:lnSpc>
                <a:spcPct val="90000"/>
              </a:lnSpc>
              <a:buFont typeface="Symbol" pitchFamily="18" charset="2"/>
              <a:buNone/>
            </a:pPr>
            <a:r>
              <a:rPr lang="en-US" sz="1400" dirty="0"/>
              <a:t>	Initialize frontier  to the </a:t>
            </a:r>
            <a:r>
              <a:rPr lang="en-US" sz="1400" i="1" dirty="0"/>
              <a:t>initial state</a:t>
            </a:r>
            <a:r>
              <a:rPr lang="en-US" sz="1400" dirty="0"/>
              <a:t> of the </a:t>
            </a:r>
            <a:r>
              <a:rPr lang="en-US" sz="1400" i="1" dirty="0"/>
              <a:t>problem</a:t>
            </a:r>
            <a:endParaRPr lang="en-US" sz="1400" dirty="0"/>
          </a:p>
          <a:p>
            <a:pPr>
              <a:lnSpc>
                <a:spcPct val="90000"/>
              </a:lnSpc>
              <a:buFont typeface="Symbol" pitchFamily="18" charset="2"/>
              <a:buNone/>
            </a:pPr>
            <a:r>
              <a:rPr lang="en-US" sz="1400" dirty="0"/>
              <a:t>	do </a:t>
            </a:r>
          </a:p>
          <a:p>
            <a:pPr>
              <a:lnSpc>
                <a:spcPct val="90000"/>
              </a:lnSpc>
              <a:buFont typeface="Symbol" pitchFamily="18" charset="2"/>
              <a:buNone/>
            </a:pPr>
            <a:r>
              <a:rPr lang="en-US" sz="1400" dirty="0"/>
              <a:t>		if the frontier is empty then return </a:t>
            </a:r>
            <a:r>
              <a:rPr lang="en-US" sz="1400" i="1" dirty="0"/>
              <a:t>failure</a:t>
            </a:r>
            <a:endParaRPr lang="en-US" sz="1400" dirty="0"/>
          </a:p>
          <a:p>
            <a:pPr>
              <a:lnSpc>
                <a:spcPct val="90000"/>
              </a:lnSpc>
              <a:buFont typeface="Symbol" pitchFamily="18" charset="2"/>
              <a:buNone/>
            </a:pPr>
            <a:r>
              <a:rPr lang="en-US" sz="1400" dirty="0"/>
              <a:t>		</a:t>
            </a:r>
            <a:r>
              <a:rPr lang="en-US" sz="1400" i="1" dirty="0">
                <a:solidFill>
                  <a:srgbClr val="0070C0"/>
                </a:solidFill>
              </a:rPr>
              <a:t>choose leaf node for expansion according to strategy &amp; remove from frontier</a:t>
            </a:r>
          </a:p>
          <a:p>
            <a:pPr>
              <a:lnSpc>
                <a:spcPct val="90000"/>
              </a:lnSpc>
              <a:buFont typeface="Symbol" pitchFamily="18" charset="2"/>
              <a:buNone/>
            </a:pPr>
            <a:r>
              <a:rPr lang="en-US" sz="1400" dirty="0"/>
              <a:t>		if node contains goal state then return </a:t>
            </a:r>
            <a:r>
              <a:rPr lang="en-US" sz="1400" i="1" dirty="0"/>
              <a:t>solution</a:t>
            </a:r>
            <a:endParaRPr lang="en-US" sz="1400" dirty="0"/>
          </a:p>
          <a:p>
            <a:pPr>
              <a:lnSpc>
                <a:spcPct val="90000"/>
              </a:lnSpc>
              <a:buFont typeface="Symbol" pitchFamily="18" charset="2"/>
              <a:buNone/>
            </a:pPr>
            <a:r>
              <a:rPr lang="en-US" sz="1400" dirty="0"/>
              <a:t>		else expand the node and add resulting nodes to the frontier</a:t>
            </a:r>
          </a:p>
        </p:txBody>
      </p:sp>
      <p:sp>
        <p:nvSpPr>
          <p:cNvPr id="36870" name="Rectangle 2"/>
          <p:cNvSpPr>
            <a:spLocks noGrp="1" noChangeArrowheads="1"/>
          </p:cNvSpPr>
          <p:nvPr>
            <p:ph type="title"/>
          </p:nvPr>
        </p:nvSpPr>
        <p:spPr/>
        <p:txBody>
          <a:bodyPr>
            <a:normAutofit/>
          </a:bodyPr>
          <a:lstStyle/>
          <a:p>
            <a:r>
              <a:rPr lang="en-US" dirty="0"/>
              <a:t>Generalized tree search</a:t>
            </a:r>
          </a:p>
        </p:txBody>
      </p:sp>
      <p:sp>
        <p:nvSpPr>
          <p:cNvPr id="3" name="Slide Number Placeholder 2"/>
          <p:cNvSpPr>
            <a:spLocks noGrp="1"/>
          </p:cNvSpPr>
          <p:nvPr>
            <p:ph type="sldNum" sz="quarter" idx="12"/>
          </p:nvPr>
        </p:nvSpPr>
        <p:spPr>
          <a:xfrm>
            <a:off x="9394925" y="6041851"/>
            <a:ext cx="2743200" cy="365125"/>
          </a:xfrm>
        </p:spPr>
        <p:txBody>
          <a:bodyPr/>
          <a:lstStyle/>
          <a:p>
            <a:pPr>
              <a:defRPr/>
            </a:pPr>
            <a:fld id="{B7485354-8E09-4337-A48E-EC7E77BE6E58}" type="slidenum">
              <a:rPr lang="en-US" altLang="en-US" smtClean="0"/>
              <a:pPr>
                <a:defRPr/>
              </a:pPr>
              <a:t>19</a:t>
            </a:fld>
            <a:endParaRPr lang="en-US" altLang="en-US"/>
          </a:p>
        </p:txBody>
      </p:sp>
      <p:sp>
        <p:nvSpPr>
          <p:cNvPr id="36874" name="Oval 6"/>
          <p:cNvSpPr>
            <a:spLocks noChangeArrowheads="1"/>
          </p:cNvSpPr>
          <p:nvPr/>
        </p:nvSpPr>
        <p:spPr bwMode="auto">
          <a:xfrm>
            <a:off x="6905689" y="5554646"/>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2514600" y="935827"/>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grpSp>
        <p:nvGrpSpPr>
          <p:cNvPr id="6" name="Group 5"/>
          <p:cNvGrpSpPr/>
          <p:nvPr/>
        </p:nvGrpSpPr>
        <p:grpSpPr>
          <a:xfrm>
            <a:off x="1386214" y="1566057"/>
            <a:ext cx="9144000" cy="2227811"/>
            <a:chOff x="-7257" y="1285960"/>
            <a:chExt cx="9144000" cy="222781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grpSp>
      <p:sp>
        <p:nvSpPr>
          <p:cNvPr id="14" name="Google Shape;84;g92b3bf485b_0_0">
            <a:extLst>
              <a:ext uri="{FF2B5EF4-FFF2-40B4-BE49-F238E27FC236}">
                <a16:creationId xmlns:a16="http://schemas.microsoft.com/office/drawing/2014/main" id="{EF14C9EE-15F9-5740-8DB0-BC8B0B0A0D26}"/>
              </a:ext>
            </a:extLst>
          </p:cNvPr>
          <p:cNvSpPr/>
          <p:nvPr/>
        </p:nvSpPr>
        <p:spPr>
          <a:xfrm>
            <a:off x="8036282" y="4019987"/>
            <a:ext cx="3751407" cy="1094500"/>
          </a:xfrm>
          <a:prstGeom prst="wedgeRoundRectCallout">
            <a:avLst>
              <a:gd name="adj1" fmla="val -65245"/>
              <a:gd name="adj2" fmla="val 89751"/>
              <a:gd name="adj3" fmla="val 0"/>
            </a:avLst>
          </a:prstGeom>
          <a:solidFill>
            <a:srgbClr val="7EDCF6"/>
          </a:solidFill>
          <a:ln>
            <a:noFill/>
          </a:ln>
        </p:spPr>
        <p:txBody>
          <a:bodyPr spcFirstLastPara="1" wrap="square" lIns="91425" tIns="91425" rIns="91425" bIns="91425" anchor="ctr" anchorCtr="0">
            <a:noAutofit/>
          </a:bodyPr>
          <a:lstStyle/>
          <a:p>
            <a:pPr lvl="0" algn="ctr">
              <a:buClr>
                <a:srgbClr val="000000"/>
              </a:buClr>
              <a:buSzPts val="2500"/>
            </a:pPr>
            <a:r>
              <a:rPr lang="en-US" sz="2500" b="1" dirty="0">
                <a:ea typeface="Open Sans"/>
                <a:cs typeface="Open Sans"/>
                <a:sym typeface="Open Sans"/>
              </a:rPr>
              <a:t>The strategy determines search process!</a:t>
            </a:r>
          </a:p>
        </p:txBody>
      </p:sp>
    </p:spTree>
    <p:extLst>
      <p:ext uri="{BB962C8B-B14F-4D97-AF65-F5344CB8AC3E}">
        <p14:creationId xmlns:p14="http://schemas.microsoft.com/office/powerpoint/2010/main" val="953292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p:txBody>
          <a:bodyPr/>
          <a:lstStyle/>
          <a:p>
            <a:r>
              <a:rPr lang="en-US" dirty="0"/>
              <a:t>Problem Solving Agents &amp;</a:t>
            </a:r>
            <a:br>
              <a:rPr lang="en-US" dirty="0"/>
            </a:br>
            <a:r>
              <a:rPr lang="en-US" dirty="0"/>
              <a:t>Problem Formulation</a:t>
            </a:r>
          </a:p>
        </p:txBody>
      </p:sp>
      <p:sp>
        <p:nvSpPr>
          <p:cNvPr id="33797" name="Rectangle 5"/>
          <p:cNvSpPr>
            <a:spLocks noGrp="1" noChangeArrowheads="1"/>
          </p:cNvSpPr>
          <p:nvPr>
            <p:ph type="body" idx="1"/>
          </p:nvPr>
        </p:nvSpPr>
        <p:spPr/>
        <p:txBody>
          <a:bodyPr/>
          <a:lstStyle/>
          <a:p>
            <a:r>
              <a:rPr lang="en-US" dirty="0"/>
              <a:t>AIMA 3.1-3.3</a:t>
            </a:r>
          </a:p>
          <a:p>
            <a:endParaRPr 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2</a:t>
            </a:fld>
            <a:endParaRPr lang="en-US" altLang="en-US"/>
          </a:p>
        </p:txBody>
      </p:sp>
    </p:spTree>
    <p:extLst>
      <p:ext uri="{BB962C8B-B14F-4D97-AF65-F5344CB8AC3E}">
        <p14:creationId xmlns:p14="http://schemas.microsoft.com/office/powerpoint/2010/main" val="3493996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2"/>
          <p:cNvSpPr>
            <a:spLocks noGrp="1" noChangeArrowheads="1"/>
          </p:cNvSpPr>
          <p:nvPr>
            <p:ph type="title"/>
          </p:nvPr>
        </p:nvSpPr>
        <p:spPr/>
        <p:txBody>
          <a:bodyPr/>
          <a:lstStyle/>
          <a:p>
            <a:r>
              <a:rPr lang="en-US"/>
              <a:t>8-Puzzle: States and Nodes</a:t>
            </a:r>
          </a:p>
        </p:txBody>
      </p:sp>
      <p:sp>
        <p:nvSpPr>
          <p:cNvPr id="37895" name="Rectangle 3"/>
          <p:cNvSpPr>
            <a:spLocks noGrp="1" noChangeArrowheads="1"/>
          </p:cNvSpPr>
          <p:nvPr>
            <p:ph idx="1"/>
          </p:nvPr>
        </p:nvSpPr>
        <p:spPr/>
        <p:txBody>
          <a:bodyPr>
            <a:normAutofit fontScale="92500" lnSpcReduction="10000"/>
          </a:bodyPr>
          <a:lstStyle/>
          <a:p>
            <a:pPr>
              <a:lnSpc>
                <a:spcPct val="80000"/>
              </a:lnSpc>
              <a:spcBef>
                <a:spcPct val="0"/>
              </a:spcBef>
              <a:spcAft>
                <a:spcPct val="20000"/>
              </a:spcAft>
              <a:tabLst>
                <a:tab pos="5943600" algn="l"/>
              </a:tabLst>
            </a:pPr>
            <a:r>
              <a:rPr lang="en-US" dirty="0"/>
              <a:t>A </a:t>
            </a:r>
            <a:r>
              <a:rPr lang="en-US" i="1" dirty="0">
                <a:solidFill>
                  <a:schemeClr val="accent2"/>
                </a:solidFill>
              </a:rPr>
              <a:t>state </a:t>
            </a:r>
            <a:r>
              <a:rPr lang="en-US" dirty="0"/>
              <a:t>is a (representation of a) </a:t>
            </a:r>
            <a:r>
              <a:rPr lang="en-US" i="1" dirty="0">
                <a:solidFill>
                  <a:schemeClr val="accent2"/>
                </a:solidFill>
              </a:rPr>
              <a:t>physical configuration</a:t>
            </a:r>
            <a:endParaRPr lang="en-US" dirty="0"/>
          </a:p>
          <a:p>
            <a:pPr>
              <a:lnSpc>
                <a:spcPct val="80000"/>
              </a:lnSpc>
              <a:spcBef>
                <a:spcPct val="0"/>
              </a:spcBef>
              <a:spcAft>
                <a:spcPct val="20000"/>
              </a:spcAft>
              <a:tabLst>
                <a:tab pos="5943600" algn="l"/>
              </a:tabLst>
            </a:pPr>
            <a:r>
              <a:rPr lang="en-US" dirty="0"/>
              <a:t>A </a:t>
            </a:r>
            <a:r>
              <a:rPr lang="en-US" i="1" dirty="0">
                <a:solidFill>
                  <a:schemeClr val="accent2"/>
                </a:solidFill>
              </a:rPr>
              <a:t>node </a:t>
            </a:r>
            <a:r>
              <a:rPr lang="en-US" dirty="0"/>
              <a:t>is a data structure constituting </a:t>
            </a:r>
            <a:r>
              <a:rPr lang="en-US" i="1" dirty="0">
                <a:solidFill>
                  <a:schemeClr val="accent2"/>
                </a:solidFill>
              </a:rPr>
              <a:t>part of a search tree</a:t>
            </a:r>
            <a:r>
              <a:rPr lang="en-US" dirty="0"/>
              <a:t> </a:t>
            </a:r>
          </a:p>
          <a:p>
            <a:pPr lvl="1">
              <a:lnSpc>
                <a:spcPct val="80000"/>
              </a:lnSpc>
              <a:spcBef>
                <a:spcPct val="0"/>
              </a:spcBef>
              <a:spcAft>
                <a:spcPct val="20000"/>
              </a:spcAft>
              <a:tabLst>
                <a:tab pos="5943600" algn="l"/>
              </a:tabLst>
            </a:pPr>
            <a:r>
              <a:rPr lang="en-US" sz="1800" dirty="0"/>
              <a:t>Also includes </a:t>
            </a:r>
            <a:r>
              <a:rPr lang="en-US" sz="1800" i="1" dirty="0"/>
              <a:t>parent, children, depth</a:t>
            </a:r>
            <a:r>
              <a:rPr lang="en-US" sz="1800" dirty="0"/>
              <a:t>,  </a:t>
            </a:r>
            <a:r>
              <a:rPr lang="en-US" sz="1800" i="1" dirty="0"/>
              <a:t>path cost g(x)</a:t>
            </a:r>
          </a:p>
          <a:p>
            <a:pPr lvl="1">
              <a:lnSpc>
                <a:spcPct val="80000"/>
              </a:lnSpc>
              <a:spcBef>
                <a:spcPct val="0"/>
              </a:spcBef>
              <a:spcAft>
                <a:spcPct val="20000"/>
              </a:spcAft>
              <a:tabLst>
                <a:tab pos="5943600" algn="l"/>
              </a:tabLst>
            </a:pPr>
            <a:r>
              <a:rPr lang="en-US" sz="2100" dirty="0"/>
              <a:t>Here </a:t>
            </a:r>
            <a:r>
              <a:rPr lang="en-US" sz="2100" i="1" dirty="0"/>
              <a:t>node= &lt;state, parent-node, children, action, path-cost, depth&gt;</a:t>
            </a:r>
            <a:endParaRPr lang="en-US" sz="1800" i="1" dirty="0"/>
          </a:p>
          <a:p>
            <a:pPr>
              <a:lnSpc>
                <a:spcPct val="80000"/>
              </a:lnSpc>
              <a:spcBef>
                <a:spcPct val="0"/>
              </a:spcBef>
              <a:spcAft>
                <a:spcPct val="20000"/>
              </a:spcAft>
              <a:tabLst>
                <a:tab pos="5943600" algn="l"/>
              </a:tabLst>
            </a:pPr>
            <a:r>
              <a:rPr lang="en-US" dirty="0"/>
              <a:t> States do not have parents, children, depth or path cost!</a:t>
            </a:r>
          </a:p>
          <a:p>
            <a:pPr>
              <a:lnSpc>
                <a:spcPct val="80000"/>
              </a:lnSpc>
              <a:spcBef>
                <a:spcPct val="0"/>
              </a:spcBef>
              <a:spcAft>
                <a:spcPct val="20000"/>
              </a:spcAft>
              <a:tabLst>
                <a:tab pos="5943600" algn="l"/>
              </a:tabLst>
            </a:pPr>
            <a:endParaRPr lang="en-US" dirty="0"/>
          </a:p>
          <a:p>
            <a:pPr>
              <a:lnSpc>
                <a:spcPct val="80000"/>
              </a:lnSpc>
              <a:tabLst>
                <a:tab pos="5943600" algn="l"/>
              </a:tabLst>
            </a:pPr>
            <a:r>
              <a:rPr lang="en-US" sz="1800" dirty="0"/>
              <a:t>      </a:t>
            </a:r>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r>
              <a:rPr lang="en-US" sz="1800" dirty="0"/>
              <a:t>The EXPAND function </a:t>
            </a:r>
          </a:p>
          <a:p>
            <a:pPr lvl="1">
              <a:lnSpc>
                <a:spcPct val="80000"/>
              </a:lnSpc>
              <a:tabLst>
                <a:tab pos="5943600" algn="l"/>
              </a:tabLst>
            </a:pPr>
            <a:r>
              <a:rPr lang="en-US" sz="1800" dirty="0"/>
              <a:t>uses the Actions and Transition Model to create the corresponding states</a:t>
            </a:r>
          </a:p>
          <a:p>
            <a:pPr lvl="2">
              <a:lnSpc>
                <a:spcPct val="80000"/>
              </a:lnSpc>
              <a:tabLst>
                <a:tab pos="5943600" algn="l"/>
              </a:tabLst>
            </a:pPr>
            <a:r>
              <a:rPr lang="en-US" dirty="0"/>
              <a:t>creates new nodes, </a:t>
            </a:r>
          </a:p>
          <a:p>
            <a:pPr lvl="2">
              <a:lnSpc>
                <a:spcPct val="80000"/>
              </a:lnSpc>
              <a:tabLst>
                <a:tab pos="5943600" algn="l"/>
              </a:tabLst>
            </a:pPr>
            <a:r>
              <a:rPr lang="en-US" dirty="0"/>
              <a:t>fills in the various fields </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sp>
        <p:nvSpPr>
          <p:cNvPr id="37896" name="Oval 5"/>
          <p:cNvSpPr>
            <a:spLocks noChangeArrowheads="1"/>
          </p:cNvSpPr>
          <p:nvPr/>
        </p:nvSpPr>
        <p:spPr bwMode="auto">
          <a:xfrm>
            <a:off x="6588126" y="3865564"/>
            <a:ext cx="415925" cy="280987"/>
          </a:xfrm>
          <a:prstGeom prst="ellipse">
            <a:avLst/>
          </a:prstGeom>
          <a:solidFill>
            <a:srgbClr val="FF9900"/>
          </a:solidFill>
          <a:ln w="9525">
            <a:solidFill>
              <a:srgbClr val="FFFFFF"/>
            </a:solidFill>
            <a:round/>
            <a:headEnd/>
            <a:tailEnd/>
          </a:ln>
        </p:spPr>
        <p:txBody>
          <a:bodyPr wrap="none" anchor="ctr"/>
          <a:lstStyle/>
          <a:p>
            <a:endParaRPr lang="en-US"/>
          </a:p>
        </p:txBody>
      </p:sp>
      <p:sp>
        <p:nvSpPr>
          <p:cNvPr id="37897" name="Line 6"/>
          <p:cNvSpPr>
            <a:spLocks noChangeShapeType="1"/>
          </p:cNvSpPr>
          <p:nvPr/>
        </p:nvSpPr>
        <p:spPr bwMode="auto">
          <a:xfrm>
            <a:off x="6734175" y="3586163"/>
            <a:ext cx="0" cy="2333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8" name="Line 7"/>
          <p:cNvSpPr>
            <a:spLocks noChangeShapeType="1"/>
          </p:cNvSpPr>
          <p:nvPr/>
        </p:nvSpPr>
        <p:spPr bwMode="auto">
          <a:xfrm flipH="1">
            <a:off x="6556376" y="4164013"/>
            <a:ext cx="239713" cy="309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9" name="Line 8"/>
          <p:cNvSpPr>
            <a:spLocks noChangeShapeType="1"/>
          </p:cNvSpPr>
          <p:nvPr/>
        </p:nvSpPr>
        <p:spPr bwMode="auto">
          <a:xfrm>
            <a:off x="6796088" y="4164013"/>
            <a:ext cx="176212" cy="298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0" name="Line 9"/>
          <p:cNvSpPr>
            <a:spLocks noChangeShapeType="1"/>
          </p:cNvSpPr>
          <p:nvPr/>
        </p:nvSpPr>
        <p:spPr bwMode="auto">
          <a:xfrm flipH="1" flipV="1">
            <a:off x="5029200" y="3962400"/>
            <a:ext cx="1524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1" name="Text Box 10"/>
          <p:cNvSpPr txBox="1">
            <a:spLocks noChangeArrowheads="1"/>
          </p:cNvSpPr>
          <p:nvPr/>
        </p:nvSpPr>
        <p:spPr bwMode="auto">
          <a:xfrm>
            <a:off x="6315075" y="3095626"/>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parent</a:t>
            </a:r>
          </a:p>
        </p:txBody>
      </p:sp>
      <p:sp>
        <p:nvSpPr>
          <p:cNvPr id="37902" name="Text Box 11"/>
          <p:cNvSpPr txBox="1">
            <a:spLocks noChangeArrowheads="1"/>
          </p:cNvSpPr>
          <p:nvPr/>
        </p:nvSpPr>
        <p:spPr bwMode="auto">
          <a:xfrm>
            <a:off x="7208839" y="3478214"/>
            <a:ext cx="15319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Action= Up</a:t>
            </a:r>
          </a:p>
          <a:p>
            <a:pPr eaLnBrk="1" hangingPunct="1"/>
            <a:r>
              <a:rPr lang="en-US" sz="2000" b="1">
                <a:solidFill>
                  <a:srgbClr val="000000"/>
                </a:solidFill>
                <a:latin typeface="Arial" charset="0"/>
              </a:rPr>
              <a:t>Cost = 6 </a:t>
            </a:r>
          </a:p>
          <a:p>
            <a:pPr eaLnBrk="1" hangingPunct="1"/>
            <a:r>
              <a:rPr lang="en-US" sz="2000" b="1">
                <a:solidFill>
                  <a:srgbClr val="000000"/>
                </a:solidFill>
                <a:latin typeface="Arial" charset="0"/>
              </a:rPr>
              <a:t>Depth = 6</a:t>
            </a:r>
          </a:p>
        </p:txBody>
      </p:sp>
      <p:sp>
        <p:nvSpPr>
          <p:cNvPr id="37903" name="Text Box 12"/>
          <p:cNvSpPr txBox="1">
            <a:spLocks noChangeArrowheads="1"/>
          </p:cNvSpPr>
          <p:nvPr/>
        </p:nvSpPr>
        <p:spPr bwMode="auto">
          <a:xfrm>
            <a:off x="6315076" y="4672014"/>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children</a:t>
            </a:r>
          </a:p>
        </p:txBody>
      </p:sp>
      <p:sp>
        <p:nvSpPr>
          <p:cNvPr id="37904" name="Text Box 13"/>
          <p:cNvSpPr txBox="1">
            <a:spLocks noChangeArrowheads="1"/>
          </p:cNvSpPr>
          <p:nvPr/>
        </p:nvSpPr>
        <p:spPr bwMode="auto">
          <a:xfrm>
            <a:off x="5562600" y="4114801"/>
            <a:ext cx="776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state</a:t>
            </a:r>
          </a:p>
        </p:txBody>
      </p:sp>
      <p:sp>
        <p:nvSpPr>
          <p:cNvPr id="37905" name="Text Box 14"/>
          <p:cNvSpPr txBox="1">
            <a:spLocks noChangeArrowheads="1"/>
          </p:cNvSpPr>
          <p:nvPr/>
        </p:nvSpPr>
        <p:spPr bwMode="auto">
          <a:xfrm>
            <a:off x="6324600" y="257651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dirty="0"/>
              <a:t>Node</a:t>
            </a:r>
          </a:p>
        </p:txBody>
      </p:sp>
      <p:sp>
        <p:nvSpPr>
          <p:cNvPr id="37906" name="Text Box 15"/>
          <p:cNvSpPr txBox="1">
            <a:spLocks noChangeArrowheads="1"/>
          </p:cNvSpPr>
          <p:nvPr/>
        </p:nvSpPr>
        <p:spPr bwMode="auto">
          <a:xfrm>
            <a:off x="4038600" y="2743201"/>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State</a:t>
            </a:r>
          </a:p>
        </p:txBody>
      </p:sp>
      <p:graphicFrame>
        <p:nvGraphicFramePr>
          <p:cNvPr id="1203216" name="Group 16"/>
          <p:cNvGraphicFramePr>
            <a:graphicFrameLocks noGrp="1"/>
          </p:cNvGraphicFramePr>
          <p:nvPr/>
        </p:nvGraphicFramePr>
        <p:xfrm>
          <a:off x="4191000" y="3616325"/>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6346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dt" sz="quarter" idx="10"/>
          </p:nvPr>
        </p:nvSpPr>
        <p:spPr bwMode="auto">
          <a:xfrm>
            <a:off x="685800" y="6248400"/>
            <a:ext cx="25908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endParaRPr lang="en-US" altLang="en-US" sz="1400" dirty="0"/>
          </a:p>
        </p:txBody>
      </p:sp>
      <p:sp>
        <p:nvSpPr>
          <p:cNvPr id="38918" name="Text Box 2"/>
          <p:cNvSpPr txBox="1">
            <a:spLocks noChangeArrowheads="1"/>
          </p:cNvSpPr>
          <p:nvPr/>
        </p:nvSpPr>
        <p:spPr bwMode="auto">
          <a:xfrm>
            <a:off x="2209800" y="228601"/>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800" b="1">
                <a:latin typeface="Arial" charset="0"/>
              </a:rPr>
              <a:t>8-Puzzle </a:t>
            </a:r>
            <a:r>
              <a:rPr lang="en-US" sz="2800" b="1" i="1">
                <a:solidFill>
                  <a:schemeClr val="accent2"/>
                </a:solidFill>
                <a:latin typeface="Arial" charset="0"/>
              </a:rPr>
              <a:t>Search Tree </a:t>
            </a:r>
          </a:p>
        </p:txBody>
      </p:sp>
      <p:graphicFrame>
        <p:nvGraphicFramePr>
          <p:cNvPr id="1205251" name="Group 3"/>
          <p:cNvGraphicFramePr>
            <a:graphicFrameLocks noGrp="1"/>
          </p:cNvGraphicFramePr>
          <p:nvPr/>
        </p:nvGraphicFramePr>
        <p:xfrm>
          <a:off x="5676900" y="137160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269" name="Group 21"/>
          <p:cNvGraphicFramePr>
            <a:graphicFrameLocks noGrp="1"/>
          </p:cNvGraphicFramePr>
          <p:nvPr/>
        </p:nvGraphicFramePr>
        <p:xfrm>
          <a:off x="5676900" y="29146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287" name="Group 39"/>
          <p:cNvGraphicFramePr>
            <a:graphicFrameLocks noGrp="1"/>
          </p:cNvGraphicFramePr>
          <p:nvPr/>
        </p:nvGraphicFramePr>
        <p:xfrm>
          <a:off x="2971800" y="289560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05" name="Group 57"/>
          <p:cNvGraphicFramePr>
            <a:graphicFrameLocks noGrp="1"/>
          </p:cNvGraphicFramePr>
          <p:nvPr/>
        </p:nvGraphicFramePr>
        <p:xfrm>
          <a:off x="8382000" y="29146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38991" name="AutoShape 75"/>
          <p:cNvCxnSpPr>
            <a:cxnSpLocks noChangeShapeType="1"/>
          </p:cNvCxnSpPr>
          <p:nvPr/>
        </p:nvCxnSpPr>
        <p:spPr bwMode="auto">
          <a:xfrm>
            <a:off x="6096000" y="228600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2" name="AutoShape 76"/>
          <p:cNvCxnSpPr>
            <a:cxnSpLocks noChangeShapeType="1"/>
          </p:cNvCxnSpPr>
          <p:nvPr/>
        </p:nvCxnSpPr>
        <p:spPr bwMode="auto">
          <a:xfrm flipH="1">
            <a:off x="3390900" y="226695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3" name="AutoShape 77"/>
          <p:cNvCxnSpPr>
            <a:cxnSpLocks noChangeShapeType="1"/>
          </p:cNvCxnSpPr>
          <p:nvPr/>
        </p:nvCxnSpPr>
        <p:spPr bwMode="auto">
          <a:xfrm>
            <a:off x="6096000" y="2266950"/>
            <a:ext cx="0" cy="6477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4" name="AutoShape 78"/>
          <p:cNvCxnSpPr>
            <a:cxnSpLocks noChangeShapeType="1"/>
          </p:cNvCxnSpPr>
          <p:nvPr/>
        </p:nvCxnSpPr>
        <p:spPr bwMode="auto">
          <a:xfrm>
            <a:off x="3390900" y="3790950"/>
            <a:ext cx="6858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5" name="AutoShape 79"/>
          <p:cNvCxnSpPr>
            <a:cxnSpLocks noChangeShapeType="1"/>
          </p:cNvCxnSpPr>
          <p:nvPr/>
        </p:nvCxnSpPr>
        <p:spPr bwMode="auto">
          <a:xfrm flipH="1">
            <a:off x="2628900" y="3790950"/>
            <a:ext cx="7620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6" name="AutoShape 80"/>
          <p:cNvCxnSpPr>
            <a:cxnSpLocks noChangeShapeType="1"/>
          </p:cNvCxnSpPr>
          <p:nvPr/>
        </p:nvCxnSpPr>
        <p:spPr bwMode="auto">
          <a:xfrm flipH="1">
            <a:off x="5372100" y="3810000"/>
            <a:ext cx="7239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7" name="AutoShape 81"/>
          <p:cNvCxnSpPr>
            <a:cxnSpLocks noChangeShapeType="1"/>
          </p:cNvCxnSpPr>
          <p:nvPr/>
        </p:nvCxnSpPr>
        <p:spPr bwMode="auto">
          <a:xfrm>
            <a:off x="6096000" y="3810000"/>
            <a:ext cx="6477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8" name="AutoShape 82"/>
          <p:cNvCxnSpPr>
            <a:cxnSpLocks noChangeShapeType="1"/>
          </p:cNvCxnSpPr>
          <p:nvPr/>
        </p:nvCxnSpPr>
        <p:spPr bwMode="auto">
          <a:xfrm>
            <a:off x="8801100" y="3810000"/>
            <a:ext cx="7620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9" name="AutoShape 83"/>
          <p:cNvCxnSpPr>
            <a:cxnSpLocks noChangeShapeType="1"/>
          </p:cNvCxnSpPr>
          <p:nvPr/>
        </p:nvCxnSpPr>
        <p:spPr bwMode="auto">
          <a:xfrm flipH="1">
            <a:off x="8115300" y="3810000"/>
            <a:ext cx="6858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1205332" name="Group 84"/>
          <p:cNvGraphicFramePr>
            <a:graphicFrameLocks noGrp="1"/>
          </p:cNvGraphicFramePr>
          <p:nvPr/>
        </p:nvGraphicFramePr>
        <p:xfrm>
          <a:off x="63246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50" name="Group 102"/>
          <p:cNvGraphicFramePr>
            <a:graphicFrameLocks noGrp="1"/>
          </p:cNvGraphicFramePr>
          <p:nvPr/>
        </p:nvGraphicFramePr>
        <p:xfrm>
          <a:off x="49530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68" name="Group 120"/>
          <p:cNvGraphicFramePr>
            <a:graphicFrameLocks noGrp="1"/>
          </p:cNvGraphicFramePr>
          <p:nvPr/>
        </p:nvGraphicFramePr>
        <p:xfrm>
          <a:off x="36576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86" name="Group 138"/>
          <p:cNvGraphicFramePr>
            <a:graphicFrameLocks noGrp="1"/>
          </p:cNvGraphicFramePr>
          <p:nvPr/>
        </p:nvGraphicFramePr>
        <p:xfrm>
          <a:off x="22098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404" name="Group 156"/>
          <p:cNvGraphicFramePr>
            <a:graphicFrameLocks noGrp="1"/>
          </p:cNvGraphicFramePr>
          <p:nvPr/>
        </p:nvGraphicFramePr>
        <p:xfrm>
          <a:off x="91440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422" name="Group 174"/>
          <p:cNvGraphicFramePr>
            <a:graphicFrameLocks noGrp="1"/>
          </p:cNvGraphicFramePr>
          <p:nvPr/>
        </p:nvGraphicFramePr>
        <p:xfrm>
          <a:off x="76962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39132" name="AutoShape 195"/>
          <p:cNvCxnSpPr>
            <a:cxnSpLocks noChangeShapeType="1"/>
          </p:cNvCxnSpPr>
          <p:nvPr/>
        </p:nvCxnSpPr>
        <p:spPr bwMode="auto">
          <a:xfrm>
            <a:off x="5372100" y="556260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9" name="AutoShape 199"/>
          <p:cNvCxnSpPr>
            <a:cxnSpLocks noChangeShapeType="1"/>
          </p:cNvCxnSpPr>
          <p:nvPr/>
        </p:nvCxnSpPr>
        <p:spPr bwMode="auto">
          <a:xfrm>
            <a:off x="81153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6" name="AutoShape 203"/>
          <p:cNvCxnSpPr>
            <a:cxnSpLocks noChangeShapeType="1"/>
          </p:cNvCxnSpPr>
          <p:nvPr/>
        </p:nvCxnSpPr>
        <p:spPr bwMode="auto">
          <a:xfrm>
            <a:off x="6743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3" name="AutoShape 207"/>
          <p:cNvCxnSpPr>
            <a:cxnSpLocks noChangeShapeType="1"/>
          </p:cNvCxnSpPr>
          <p:nvPr/>
        </p:nvCxnSpPr>
        <p:spPr bwMode="auto">
          <a:xfrm>
            <a:off x="95631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0" name="AutoShape 211"/>
          <p:cNvCxnSpPr>
            <a:cxnSpLocks noChangeShapeType="1"/>
          </p:cNvCxnSpPr>
          <p:nvPr/>
        </p:nvCxnSpPr>
        <p:spPr bwMode="auto">
          <a:xfrm>
            <a:off x="4076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17" name="AutoShape 215"/>
          <p:cNvCxnSpPr>
            <a:cxnSpLocks noChangeShapeType="1"/>
          </p:cNvCxnSpPr>
          <p:nvPr/>
        </p:nvCxnSpPr>
        <p:spPr bwMode="auto">
          <a:xfrm>
            <a:off x="2628900" y="5562601"/>
            <a:ext cx="38100" cy="819573"/>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9115" name="Text Box 217"/>
          <p:cNvSpPr txBox="1">
            <a:spLocks noChangeArrowheads="1"/>
          </p:cNvSpPr>
          <p:nvPr/>
        </p:nvSpPr>
        <p:spPr bwMode="auto">
          <a:xfrm>
            <a:off x="1909763" y="1387632"/>
            <a:ext cx="3648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a:t> (</a:t>
            </a:r>
            <a:r>
              <a:rPr lang="en-US" sz="2000">
                <a:latin typeface="Arial" charset="0"/>
              </a:rPr>
              <a:t>Nodes show state, parent, children - leaving </a:t>
            </a:r>
            <a:r>
              <a:rPr lang="en-US" sz="2000" i="1">
                <a:latin typeface="Arial" charset="0"/>
              </a:rPr>
              <a:t>Action, Cost, Depth</a:t>
            </a:r>
            <a:r>
              <a:rPr lang="en-US" sz="2000">
                <a:latin typeface="Arial" charset="0"/>
              </a:rPr>
              <a:t> Implicit)</a:t>
            </a:r>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21</a:t>
            </a:fld>
            <a:endParaRPr lang="en-US" altLang="en-US"/>
          </a:p>
        </p:txBody>
      </p:sp>
      <p:cxnSp>
        <p:nvCxnSpPr>
          <p:cNvPr id="51" name="AutoShape 203"/>
          <p:cNvCxnSpPr>
            <a:cxnSpLocks noChangeShapeType="1"/>
          </p:cNvCxnSpPr>
          <p:nvPr/>
        </p:nvCxnSpPr>
        <p:spPr bwMode="auto">
          <a:xfrm>
            <a:off x="6136342" y="2262468"/>
            <a:ext cx="4531658" cy="63313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Text Box 217"/>
          <p:cNvSpPr txBox="1">
            <a:spLocks noChangeArrowheads="1"/>
          </p:cNvSpPr>
          <p:nvPr/>
        </p:nvSpPr>
        <p:spPr bwMode="auto">
          <a:xfrm>
            <a:off x="6781801" y="1308170"/>
            <a:ext cx="3648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sz="2000">
                <a:latin typeface="Arial" charset="0"/>
              </a:rPr>
              <a:t> Suppressing useless      “backwards” moves</a:t>
            </a:r>
          </a:p>
        </p:txBody>
      </p:sp>
    </p:spTree>
    <p:extLst>
      <p:ext uri="{BB962C8B-B14F-4D97-AF65-F5344CB8AC3E}">
        <p14:creationId xmlns:p14="http://schemas.microsoft.com/office/powerpoint/2010/main" val="1898146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2296042-B540-4625-80BD-56C6E39189F0}" type="slidenum">
              <a:rPr lang="en-US" altLang="en-US" sz="1400"/>
              <a:pPr/>
              <a:t>22</a:t>
            </a:fld>
            <a:endParaRPr lang="en-US" altLang="en-US" sz="1400"/>
          </a:p>
        </p:txBody>
      </p:sp>
      <p:sp>
        <p:nvSpPr>
          <p:cNvPr id="57347"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Problem: Repeated states</a:t>
            </a:r>
          </a:p>
        </p:txBody>
      </p:sp>
      <p:sp>
        <p:nvSpPr>
          <p:cNvPr id="57348" name="Rectangle 3"/>
          <p:cNvSpPr>
            <a:spLocks noGrp="1" noChangeArrowheads="1"/>
          </p:cNvSpPr>
          <p:nvPr>
            <p:ph type="body" idx="1"/>
          </p:nvPr>
        </p:nvSpPr>
        <p:spPr/>
        <p:txBody>
          <a:bodyPr/>
          <a:lstStyle/>
          <a:p>
            <a:pPr eaLnBrk="1" hangingPunct="1"/>
            <a:r>
              <a:rPr lang="en-US" altLang="en-US">
                <a:ea typeface="ＭＳ Ｐゴシック" panose="020B0600070205080204" pitchFamily="34" charset="-128"/>
              </a:rPr>
              <a:t>Failure to detect </a:t>
            </a:r>
            <a:r>
              <a:rPr lang="en-US" altLang="en-US" i="1">
                <a:solidFill>
                  <a:srgbClr val="FF0000"/>
                </a:solidFill>
                <a:ea typeface="ＭＳ Ｐゴシック" panose="020B0600070205080204" pitchFamily="34" charset="-128"/>
              </a:rPr>
              <a:t>repeated states </a:t>
            </a:r>
            <a:r>
              <a:rPr lang="en-US" altLang="en-US">
                <a:ea typeface="ＭＳ Ｐゴシック" panose="020B0600070205080204" pitchFamily="34" charset="-128"/>
              </a:rPr>
              <a:t>can turn a linear problem into an </a:t>
            </a:r>
            <a:r>
              <a:rPr lang="en-US" altLang="en-US" i="1">
                <a:solidFill>
                  <a:srgbClr val="FF0000"/>
                </a:solidFill>
                <a:ea typeface="ＭＳ Ｐゴシック" panose="020B0600070205080204" pitchFamily="34" charset="-128"/>
              </a:rPr>
              <a:t>exponential</a:t>
            </a:r>
            <a:r>
              <a:rPr lang="en-US" altLang="en-US">
                <a:ea typeface="ＭＳ Ｐゴシック" panose="020B0600070205080204" pitchFamily="34" charset="-128"/>
              </a:rPr>
              <a:t> one!</a:t>
            </a:r>
          </a:p>
        </p:txBody>
      </p:sp>
      <p:pic>
        <p:nvPicPr>
          <p:cNvPr id="57349" name="Picture 4" descr="ribbon-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95600"/>
            <a:ext cx="8534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600184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AA26CE-A203-4981-BCDC-ACE2FBF740C0}" type="slidenum">
              <a:rPr lang="en-US" altLang="en-US" sz="1400"/>
              <a:pPr/>
              <a:t>23</a:t>
            </a:fld>
            <a:endParaRPr lang="en-US" altLang="en-US" sz="1400"/>
          </a:p>
        </p:txBody>
      </p:sp>
      <p:sp>
        <p:nvSpPr>
          <p:cNvPr id="59395" name="Rectangle 2"/>
          <p:cNvSpPr>
            <a:spLocks noGrp="1" noChangeArrowheads="1"/>
          </p:cNvSpPr>
          <p:nvPr>
            <p:ph type="title"/>
          </p:nvPr>
        </p:nvSpPr>
        <p:spPr>
          <a:noFill/>
        </p:spPr>
        <p:txBody>
          <a:bodyPr vert="horz" lIns="90488" tIns="44450" rIns="90488" bIns="44450" rtlCol="0" anchor="ctr">
            <a:normAutofit/>
          </a:bodyPr>
          <a:lstStyle/>
          <a:p>
            <a:pPr eaLnBrk="1" hangingPunct="1"/>
            <a:r>
              <a:rPr lang="en-US" altLang="en-US">
                <a:ea typeface="ＭＳ Ｐゴシック" panose="020B0600070205080204" pitchFamily="34" charset="-128"/>
              </a:rPr>
              <a:t>Solution: Graph Search!</a:t>
            </a:r>
          </a:p>
        </p:txBody>
      </p:sp>
      <p:sp>
        <p:nvSpPr>
          <p:cNvPr id="59396" name="Rectangle 3"/>
          <p:cNvSpPr>
            <a:spLocks noGrp="1" noChangeArrowheads="1"/>
          </p:cNvSpPr>
          <p:nvPr>
            <p:ph type="body" idx="1"/>
          </p:nvPr>
        </p:nvSpPr>
        <p:spPr>
          <a:xfrm>
            <a:off x="2171700" y="3657600"/>
            <a:ext cx="8115300" cy="2819400"/>
          </a:xfrm>
          <a:noFill/>
        </p:spPr>
        <p:txBody>
          <a:bodyPr vert="horz" lIns="90488" tIns="44450" rIns="90488" bIns="44450" rtlCol="0">
            <a:normAutofit/>
          </a:bodyPr>
          <a:lstStyle/>
          <a:p>
            <a:pPr eaLnBrk="1" hangingPunct="1"/>
            <a:r>
              <a:rPr lang="en-US" altLang="en-US" sz="2800">
                <a:ea typeface="ＭＳ Ｐゴシック" panose="020B0600070205080204" pitchFamily="34" charset="-128"/>
              </a:rPr>
              <a:t>Graph search</a:t>
            </a:r>
          </a:p>
          <a:p>
            <a:pPr lvl="1" eaLnBrk="1" hangingPunct="1"/>
            <a:endParaRPr lang="en-US" altLang="en-US" sz="2400">
              <a:ea typeface="ＭＳ Ｐゴシック" panose="020B0600070205080204" pitchFamily="34" charset="-128"/>
            </a:endParaRPr>
          </a:p>
          <a:p>
            <a:pPr lvl="1" eaLnBrk="1" hangingPunct="1"/>
            <a:r>
              <a:rPr lang="en-US" sz="2400"/>
              <a:t>Simple Mod from tree search</a:t>
            </a:r>
            <a:r>
              <a:rPr lang="en-US" sz="2400" i="1">
                <a:solidFill>
                  <a:srgbClr val="FF0000"/>
                </a:solidFill>
              </a:rPr>
              <a:t>: Check to see if a node has been visited before adding to search queue</a:t>
            </a:r>
          </a:p>
          <a:p>
            <a:pPr lvl="2" eaLnBrk="1" hangingPunct="1"/>
            <a:r>
              <a:rPr lang="en-US" altLang="en-US" sz="1800">
                <a:ea typeface="ＭＳ Ｐゴシック" panose="020B0600070205080204" pitchFamily="34" charset="-128"/>
              </a:rPr>
              <a:t>must keep track of all possible states (can use a lot of memory)</a:t>
            </a:r>
          </a:p>
          <a:p>
            <a:pPr lvl="2" eaLnBrk="1" hangingPunct="1"/>
            <a:r>
              <a:rPr lang="en-US" altLang="en-US" sz="1800">
                <a:ea typeface="ＭＳ Ｐゴシック" panose="020B0600070205080204" pitchFamily="34" charset="-128"/>
              </a:rPr>
              <a:t>e.g., 8-puzzle problem, we have 9!/2 </a:t>
            </a:r>
            <a:r>
              <a:rPr lang="en-US" altLang="en-US" sz="1800">
                <a:ea typeface="ＭＳ Ｐゴシック" panose="020B0600070205080204" pitchFamily="34" charset="-128"/>
                <a:sym typeface="Symbol" panose="05050102010706020507" pitchFamily="18" charset="2"/>
              </a:rPr>
              <a:t></a:t>
            </a:r>
            <a:r>
              <a:rPr lang="en-US" altLang="en-US" sz="1800">
                <a:ea typeface="ＭＳ Ｐゴシック" panose="020B0600070205080204" pitchFamily="34" charset="-128"/>
              </a:rPr>
              <a:t>182K states</a:t>
            </a:r>
          </a:p>
        </p:txBody>
      </p:sp>
      <p:sp>
        <p:nvSpPr>
          <p:cNvPr id="59397" name="Oval 4"/>
          <p:cNvSpPr>
            <a:spLocks noChangeArrowheads="1"/>
          </p:cNvSpPr>
          <p:nvPr/>
        </p:nvSpPr>
        <p:spPr bwMode="auto">
          <a:xfrm>
            <a:off x="2825750" y="1987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8" name="Oval 5"/>
          <p:cNvSpPr>
            <a:spLocks noChangeArrowheads="1"/>
          </p:cNvSpPr>
          <p:nvPr/>
        </p:nvSpPr>
        <p:spPr bwMode="auto">
          <a:xfrm>
            <a:off x="3435350" y="2673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9" name="Oval 6"/>
          <p:cNvSpPr>
            <a:spLocks noChangeArrowheads="1"/>
          </p:cNvSpPr>
          <p:nvPr/>
        </p:nvSpPr>
        <p:spPr bwMode="auto">
          <a:xfrm>
            <a:off x="3968750" y="1530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0" name="Line 7"/>
          <p:cNvSpPr>
            <a:spLocks noChangeShapeType="1"/>
          </p:cNvSpPr>
          <p:nvPr/>
        </p:nvSpPr>
        <p:spPr bwMode="auto">
          <a:xfrm flipV="1">
            <a:off x="3048000" y="1676400"/>
            <a:ext cx="914400" cy="3810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1" name="Line 8"/>
          <p:cNvSpPr>
            <a:spLocks noChangeShapeType="1"/>
          </p:cNvSpPr>
          <p:nvPr/>
        </p:nvSpPr>
        <p:spPr bwMode="auto">
          <a:xfrm flipH="1">
            <a:off x="3581400" y="1752600"/>
            <a:ext cx="457200" cy="9144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2" name="Line 9"/>
          <p:cNvSpPr>
            <a:spLocks noChangeShapeType="1"/>
          </p:cNvSpPr>
          <p:nvPr/>
        </p:nvSpPr>
        <p:spPr bwMode="auto">
          <a:xfrm>
            <a:off x="2981326" y="2139950"/>
            <a:ext cx="447675" cy="60325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3" name="Rectangle 10"/>
          <p:cNvSpPr>
            <a:spLocks noChangeArrowheads="1"/>
          </p:cNvSpPr>
          <p:nvPr/>
        </p:nvSpPr>
        <p:spPr bwMode="auto">
          <a:xfrm>
            <a:off x="2576513" y="1577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04" name="Rectangle 11"/>
          <p:cNvSpPr>
            <a:spLocks noChangeArrowheads="1"/>
          </p:cNvSpPr>
          <p:nvPr/>
        </p:nvSpPr>
        <p:spPr bwMode="auto">
          <a:xfrm>
            <a:off x="4024313" y="1196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05" name="Rectangle 12"/>
          <p:cNvSpPr>
            <a:spLocks noChangeArrowheads="1"/>
          </p:cNvSpPr>
          <p:nvPr/>
        </p:nvSpPr>
        <p:spPr bwMode="auto">
          <a:xfrm>
            <a:off x="37195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06" name="Oval 13"/>
          <p:cNvSpPr>
            <a:spLocks noChangeArrowheads="1"/>
          </p:cNvSpPr>
          <p:nvPr/>
        </p:nvSpPr>
        <p:spPr bwMode="auto">
          <a:xfrm>
            <a:off x="7473950" y="1225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7" name="Oval 14"/>
          <p:cNvSpPr>
            <a:spLocks noChangeArrowheads="1"/>
          </p:cNvSpPr>
          <p:nvPr/>
        </p:nvSpPr>
        <p:spPr bwMode="auto">
          <a:xfrm>
            <a:off x="64833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8" name="Oval 15"/>
          <p:cNvSpPr>
            <a:spLocks noChangeArrowheads="1"/>
          </p:cNvSpPr>
          <p:nvPr/>
        </p:nvSpPr>
        <p:spPr bwMode="auto">
          <a:xfrm>
            <a:off x="5797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9" name="Oval 16"/>
          <p:cNvSpPr>
            <a:spLocks noChangeArrowheads="1"/>
          </p:cNvSpPr>
          <p:nvPr/>
        </p:nvSpPr>
        <p:spPr bwMode="auto">
          <a:xfrm>
            <a:off x="6940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0" name="Oval 17"/>
          <p:cNvSpPr>
            <a:spLocks noChangeArrowheads="1"/>
          </p:cNvSpPr>
          <p:nvPr/>
        </p:nvSpPr>
        <p:spPr bwMode="auto">
          <a:xfrm>
            <a:off x="8083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1" name="Oval 18"/>
          <p:cNvSpPr>
            <a:spLocks noChangeArrowheads="1"/>
          </p:cNvSpPr>
          <p:nvPr/>
        </p:nvSpPr>
        <p:spPr bwMode="auto">
          <a:xfrm>
            <a:off x="9226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2" name="Oval 19"/>
          <p:cNvSpPr>
            <a:spLocks noChangeArrowheads="1"/>
          </p:cNvSpPr>
          <p:nvPr/>
        </p:nvSpPr>
        <p:spPr bwMode="auto">
          <a:xfrm>
            <a:off x="85407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3" name="Rectangle 20"/>
          <p:cNvSpPr>
            <a:spLocks noChangeArrowheads="1"/>
          </p:cNvSpPr>
          <p:nvPr/>
        </p:nvSpPr>
        <p:spPr bwMode="auto">
          <a:xfrm>
            <a:off x="7758113" y="10445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4" name="Rectangle 21"/>
          <p:cNvSpPr>
            <a:spLocks noChangeArrowheads="1"/>
          </p:cNvSpPr>
          <p:nvPr/>
        </p:nvSpPr>
        <p:spPr bwMode="auto">
          <a:xfrm>
            <a:off x="6310313" y="18827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15" name="Rectangle 22"/>
          <p:cNvSpPr>
            <a:spLocks noChangeArrowheads="1"/>
          </p:cNvSpPr>
          <p:nvPr/>
        </p:nvSpPr>
        <p:spPr bwMode="auto">
          <a:xfrm>
            <a:off x="8672513" y="18827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16" name="Rectangle 23"/>
          <p:cNvSpPr>
            <a:spLocks noChangeArrowheads="1"/>
          </p:cNvSpPr>
          <p:nvPr/>
        </p:nvSpPr>
        <p:spPr bwMode="auto">
          <a:xfrm>
            <a:off x="7072313" y="2720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7" name="Line 24"/>
          <p:cNvSpPr>
            <a:spLocks noChangeShapeType="1"/>
          </p:cNvSpPr>
          <p:nvPr/>
        </p:nvSpPr>
        <p:spPr bwMode="auto">
          <a:xfrm flipH="1">
            <a:off x="6629400" y="1371600"/>
            <a:ext cx="8382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8" name="Line 25"/>
          <p:cNvSpPr>
            <a:spLocks noChangeShapeType="1"/>
          </p:cNvSpPr>
          <p:nvPr/>
        </p:nvSpPr>
        <p:spPr bwMode="auto">
          <a:xfrm flipH="1">
            <a:off x="59436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9" name="Line 26"/>
          <p:cNvSpPr>
            <a:spLocks noChangeShapeType="1"/>
          </p:cNvSpPr>
          <p:nvPr/>
        </p:nvSpPr>
        <p:spPr bwMode="auto">
          <a:xfrm>
            <a:off x="66294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0" name="Line 27"/>
          <p:cNvSpPr>
            <a:spLocks noChangeShapeType="1"/>
          </p:cNvSpPr>
          <p:nvPr/>
        </p:nvSpPr>
        <p:spPr bwMode="auto">
          <a:xfrm>
            <a:off x="86868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1" name="Line 28"/>
          <p:cNvSpPr>
            <a:spLocks noChangeShapeType="1"/>
          </p:cNvSpPr>
          <p:nvPr/>
        </p:nvSpPr>
        <p:spPr bwMode="auto">
          <a:xfrm flipH="1">
            <a:off x="82296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2" name="Line 29"/>
          <p:cNvSpPr>
            <a:spLocks noChangeShapeType="1"/>
          </p:cNvSpPr>
          <p:nvPr/>
        </p:nvSpPr>
        <p:spPr bwMode="auto">
          <a:xfrm>
            <a:off x="7696200" y="1371600"/>
            <a:ext cx="83820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3" name="Rectangle 30"/>
          <p:cNvSpPr>
            <a:spLocks noChangeArrowheads="1"/>
          </p:cNvSpPr>
          <p:nvPr/>
        </p:nvSpPr>
        <p:spPr bwMode="auto">
          <a:xfrm>
            <a:off x="55483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24" name="Rectangle 31"/>
          <p:cNvSpPr>
            <a:spLocks noChangeArrowheads="1"/>
          </p:cNvSpPr>
          <p:nvPr/>
        </p:nvSpPr>
        <p:spPr bwMode="auto">
          <a:xfrm>
            <a:off x="78343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25" name="Rectangle 32"/>
          <p:cNvSpPr>
            <a:spLocks noChangeArrowheads="1"/>
          </p:cNvSpPr>
          <p:nvPr/>
        </p:nvSpPr>
        <p:spPr bwMode="auto">
          <a:xfrm>
            <a:off x="9282113" y="2720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26" name="Rectangle 33"/>
          <p:cNvSpPr>
            <a:spLocks noChangeArrowheads="1"/>
          </p:cNvSpPr>
          <p:nvPr/>
        </p:nvSpPr>
        <p:spPr bwMode="auto">
          <a:xfrm>
            <a:off x="2805114" y="3101976"/>
            <a:ext cx="125354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State Space</a:t>
            </a:r>
          </a:p>
        </p:txBody>
      </p:sp>
      <p:sp>
        <p:nvSpPr>
          <p:cNvPr id="59427" name="Rectangle 34"/>
          <p:cNvSpPr>
            <a:spLocks noChangeArrowheads="1"/>
          </p:cNvSpPr>
          <p:nvPr/>
        </p:nvSpPr>
        <p:spPr bwMode="auto">
          <a:xfrm>
            <a:off x="6386513" y="3330576"/>
            <a:ext cx="127971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Search Tree</a:t>
            </a: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3699274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ea typeface="ＭＳ Ｐゴシック" panose="020B0600070205080204" pitchFamily="34" charset="-128"/>
              </a:rPr>
              <a:t>Graph Search vs Tree Search</a:t>
            </a:r>
          </a:p>
        </p:txBody>
      </p:sp>
      <p:sp>
        <p:nvSpPr>
          <p:cNvPr id="614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33C6992-574C-41EA-BAA6-D61E403C7C80}" type="slidenum">
              <a:rPr lang="en-US" altLang="en-US" sz="1400"/>
              <a:pPr/>
              <a:t>24</a:t>
            </a:fld>
            <a:endParaRPr lang="en-US" altLang="en-US" sz="1400"/>
          </a:p>
        </p:txBody>
      </p:sp>
      <p:pic>
        <p:nvPicPr>
          <p:cNvPr id="61444" name="Picture 4" descr="GraphSearc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4418"/>
            <a:ext cx="7342188" cy="505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2743200" y="3505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7" name="Rectangle 6"/>
          <p:cNvSpPr/>
          <p:nvPr/>
        </p:nvSpPr>
        <p:spPr bwMode="auto">
          <a:xfrm>
            <a:off x="3013210" y="4572000"/>
            <a:ext cx="2549391"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8" name="Rectangle 7"/>
          <p:cNvSpPr/>
          <p:nvPr/>
        </p:nvSpPr>
        <p:spPr bwMode="auto">
          <a:xfrm>
            <a:off x="3200400" y="5029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3" name="Date Placeholder 2"/>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3568148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Grp="1" noChangeArrowheads="1"/>
          </p:cNvSpPr>
          <p:nvPr>
            <p:ph type="title"/>
          </p:nvPr>
        </p:nvSpPr>
        <p:spPr/>
        <p:txBody>
          <a:bodyPr/>
          <a:lstStyle/>
          <a:p>
            <a:r>
              <a:rPr lang="en-US"/>
              <a:t>Uninformed Search Strategies</a:t>
            </a:r>
            <a:br>
              <a:rPr lang="en-US"/>
            </a:br>
            <a:endParaRPr lang="en-US"/>
          </a:p>
        </p:txBody>
      </p:sp>
      <p:sp>
        <p:nvSpPr>
          <p:cNvPr id="41989" name="Rectangle 5"/>
          <p:cNvSpPr>
            <a:spLocks noGrp="1" noChangeArrowheads="1"/>
          </p:cNvSpPr>
          <p:nvPr>
            <p:ph type="body" idx="1"/>
          </p:nvPr>
        </p:nvSpPr>
        <p:spPr/>
        <p:txBody>
          <a:bodyPr/>
          <a:lstStyle/>
          <a:p>
            <a:r>
              <a:rPr lang="en-US"/>
              <a:t>AIMA 3.3-3.4</a:t>
            </a:r>
          </a:p>
          <a:p>
            <a:endParaRPr lang="en-US"/>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25</a:t>
            </a:fld>
            <a:endParaRPr lang="en-US" altLang="en-US"/>
          </a:p>
        </p:txBody>
      </p:sp>
      <p:sp>
        <p:nvSpPr>
          <p:cNvPr id="41986" name="Rectangle 2"/>
          <p:cNvSpPr>
            <a:spLocks noGrp="1" noChangeArrowheads="1"/>
          </p:cNvSpPr>
          <p:nvPr>
            <p:ph type="dt" sz="half" idx="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endParaRPr lang="en-US" altLang="en-US" sz="1400" dirty="0"/>
          </a:p>
        </p:txBody>
      </p:sp>
      <p:pic>
        <p:nvPicPr>
          <p:cNvPr id="5" name="Picture 6" descr="j02853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380" y="3092569"/>
            <a:ext cx="4880406" cy="293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961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A9E5255-24A1-4EDB-B11A-27C6DFC77812}" type="slidenum">
              <a:rPr lang="en-US" altLang="en-US" sz="1400"/>
              <a:pPr/>
              <a:t>26</a:t>
            </a:fld>
            <a:endParaRPr lang="en-US" altLang="en-US" sz="1400"/>
          </a:p>
        </p:txBody>
      </p:sp>
      <p:sp>
        <p:nvSpPr>
          <p:cNvPr id="44038" name="Rectangle 2"/>
          <p:cNvSpPr>
            <a:spLocks noGrp="1" noChangeArrowheads="1"/>
          </p:cNvSpPr>
          <p:nvPr>
            <p:ph type="title"/>
          </p:nvPr>
        </p:nvSpPr>
        <p:spPr/>
        <p:txBody>
          <a:bodyPr>
            <a:normAutofit/>
          </a:bodyPr>
          <a:lstStyle/>
          <a:p>
            <a:pPr>
              <a:tabLst>
                <a:tab pos="1660525" algn="l"/>
              </a:tabLst>
            </a:pPr>
            <a:r>
              <a:rPr lang="en-US" i="1"/>
              <a:t>Uninformed</a:t>
            </a:r>
            <a:r>
              <a:rPr lang="en-US"/>
              <a:t> search strategies:</a:t>
            </a:r>
          </a:p>
        </p:txBody>
      </p:sp>
      <p:sp>
        <p:nvSpPr>
          <p:cNvPr id="44039" name="Rectangle 3"/>
          <p:cNvSpPr>
            <a:spLocks noGrp="1" noChangeArrowheads="1"/>
          </p:cNvSpPr>
          <p:nvPr>
            <p:ph idx="1"/>
          </p:nvPr>
        </p:nvSpPr>
        <p:spPr/>
        <p:txBody>
          <a:bodyPr/>
          <a:lstStyle/>
          <a:p>
            <a:pPr>
              <a:lnSpc>
                <a:spcPct val="90000"/>
              </a:lnSpc>
            </a:pPr>
            <a:r>
              <a:rPr lang="en-US"/>
              <a:t>AKA “Blind search”</a:t>
            </a:r>
          </a:p>
          <a:p>
            <a:pPr>
              <a:lnSpc>
                <a:spcPct val="90000"/>
              </a:lnSpc>
            </a:pPr>
            <a:r>
              <a:rPr lang="en-US"/>
              <a:t>Uses only information available in problem definition</a:t>
            </a:r>
          </a:p>
          <a:p>
            <a:pPr>
              <a:lnSpc>
                <a:spcPct val="90000"/>
              </a:lnSpc>
            </a:pPr>
            <a:endParaRPr lang="en-US"/>
          </a:p>
          <a:p>
            <a:r>
              <a:rPr lang="en-US" sz="2800"/>
              <a:t>Informally:</a:t>
            </a:r>
          </a:p>
          <a:p>
            <a:pPr>
              <a:lnSpc>
                <a:spcPct val="90000"/>
              </a:lnSpc>
            </a:pPr>
            <a:r>
              <a:rPr lang="en-US" sz="2500" i="1">
                <a:solidFill>
                  <a:schemeClr val="accent2"/>
                </a:solidFill>
              </a:rPr>
              <a:t>Uninformed search: </a:t>
            </a:r>
            <a:r>
              <a:rPr lang="en-US"/>
              <a:t>All non-goal nodes in frontier look equally good</a:t>
            </a:r>
          </a:p>
          <a:p>
            <a:pPr>
              <a:lnSpc>
                <a:spcPct val="90000"/>
              </a:lnSpc>
            </a:pPr>
            <a:r>
              <a:rPr lang="en-US" sz="2500" i="1">
                <a:solidFill>
                  <a:schemeClr val="accent2"/>
                </a:solidFill>
              </a:rPr>
              <a:t>Informed search</a:t>
            </a:r>
            <a:r>
              <a:rPr lang="en-US" sz="2500"/>
              <a:t>: Some non-goal nodes can be ranked above others.  </a:t>
            </a:r>
            <a:endParaRPr lang="en-US" sz="2500" i="1"/>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spTree>
    <p:extLst>
      <p:ext uri="{BB962C8B-B14F-4D97-AF65-F5344CB8AC3E}">
        <p14:creationId xmlns:p14="http://schemas.microsoft.com/office/powerpoint/2010/main" val="2323389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Search Strategies</a:t>
            </a:r>
          </a:p>
        </p:txBody>
      </p:sp>
      <p:sp>
        <p:nvSpPr>
          <p:cNvPr id="43015" name="Rectangle 3"/>
          <p:cNvSpPr>
            <a:spLocks noGrp="1" noChangeArrowheads="1"/>
          </p:cNvSpPr>
          <p:nvPr>
            <p:ph type="body" idx="1"/>
          </p:nvPr>
        </p:nvSpPr>
        <p:spPr>
          <a:xfrm>
            <a:off x="2209800" y="1295400"/>
            <a:ext cx="8229600" cy="4953000"/>
          </a:xfrm>
        </p:spPr>
        <p:txBody>
          <a:bodyPr/>
          <a:lstStyle/>
          <a:p>
            <a:r>
              <a:rPr lang="en-US" i="1">
                <a:solidFill>
                  <a:schemeClr val="accent2"/>
                </a:solidFill>
              </a:rPr>
              <a:t>Review: Strategy </a:t>
            </a:r>
            <a:r>
              <a:rPr lang="en-US"/>
              <a:t>= order of tree expansion</a:t>
            </a:r>
          </a:p>
          <a:p>
            <a:pPr lvl="1"/>
            <a:r>
              <a:rPr lang="en-US"/>
              <a:t>Implemented by different queue structures (LIFO, FIFO, priority)</a:t>
            </a:r>
            <a:br>
              <a:rPr lang="en-US"/>
            </a:br>
            <a:r>
              <a:rPr lang="en-US" sz="400"/>
              <a:t>  </a:t>
            </a:r>
            <a:endParaRPr lang="en-US" sz="700"/>
          </a:p>
          <a:p>
            <a:r>
              <a:rPr lang="en-US"/>
              <a:t>Dimensions for evaluation</a:t>
            </a:r>
          </a:p>
          <a:p>
            <a:pPr lvl="1"/>
            <a:r>
              <a:rPr lang="en-US" i="1">
                <a:solidFill>
                  <a:schemeClr val="accent2"/>
                </a:solidFill>
              </a:rPr>
              <a:t>Completeness- </a:t>
            </a:r>
            <a:r>
              <a:rPr lang="en-US"/>
              <a:t>always find the solution?</a:t>
            </a:r>
          </a:p>
          <a:p>
            <a:pPr lvl="1"/>
            <a:r>
              <a:rPr lang="en-US" i="1">
                <a:solidFill>
                  <a:schemeClr val="accent2"/>
                </a:solidFill>
              </a:rPr>
              <a:t>Optimality  </a:t>
            </a:r>
            <a:r>
              <a:rPr lang="en-US"/>
              <a:t>- finds a least cost solution (lowest path cost) first?</a:t>
            </a:r>
          </a:p>
          <a:p>
            <a:pPr lvl="1"/>
            <a:r>
              <a:rPr lang="en-US" i="1">
                <a:solidFill>
                  <a:schemeClr val="accent2"/>
                </a:solidFill>
              </a:rPr>
              <a:t>Time complexity </a:t>
            </a:r>
            <a:r>
              <a:rPr lang="en-US"/>
              <a:t>- # of nodes generated </a:t>
            </a:r>
            <a:r>
              <a:rPr lang="en-US" i="1">
                <a:solidFill>
                  <a:schemeClr val="accent2"/>
                </a:solidFill>
              </a:rPr>
              <a:t>(worst case) </a:t>
            </a:r>
            <a:endParaRPr lang="en-US"/>
          </a:p>
          <a:p>
            <a:pPr lvl="1"/>
            <a:r>
              <a:rPr lang="en-US" b="1" i="1">
                <a:solidFill>
                  <a:schemeClr val="accent2"/>
                </a:solidFill>
              </a:rPr>
              <a:t>Space complexity </a:t>
            </a:r>
            <a:r>
              <a:rPr lang="en-US" b="1"/>
              <a:t>- # of nodes simultaneously in memory </a:t>
            </a:r>
            <a:r>
              <a:rPr lang="en-US" i="1">
                <a:solidFill>
                  <a:schemeClr val="accent2"/>
                </a:solidFill>
              </a:rPr>
              <a:t>(worst case) </a:t>
            </a:r>
            <a:endParaRPr lang="en-US" b="1" i="1">
              <a:solidFill>
                <a:schemeClr val="accent2"/>
              </a:solidFill>
            </a:endParaRPr>
          </a:p>
          <a:p>
            <a:pPr marL="457200" lvl="1" indent="0">
              <a:buNone/>
            </a:pPr>
            <a:r>
              <a:rPr lang="en-US" sz="600" b="1" i="1">
                <a:solidFill>
                  <a:schemeClr val="accent2"/>
                </a:solidFill>
              </a:rPr>
              <a:t>  </a:t>
            </a:r>
            <a:endParaRPr lang="en-US" sz="600"/>
          </a:p>
          <a:p>
            <a:r>
              <a:rPr lang="en-US"/>
              <a:t>Time/space complexity variables</a:t>
            </a:r>
          </a:p>
          <a:p>
            <a:pPr lvl="1"/>
            <a:r>
              <a:rPr lang="en-US" i="1"/>
              <a:t>b,</a:t>
            </a:r>
            <a:r>
              <a:rPr lang="en-US"/>
              <a:t> </a:t>
            </a:r>
            <a:r>
              <a:rPr lang="en-US" i="1">
                <a:solidFill>
                  <a:schemeClr val="accent2"/>
                </a:solidFill>
              </a:rPr>
              <a:t>maximum branching factor </a:t>
            </a:r>
            <a:r>
              <a:rPr lang="en-US"/>
              <a:t>of search tree</a:t>
            </a:r>
          </a:p>
          <a:p>
            <a:pPr lvl="1"/>
            <a:r>
              <a:rPr lang="en-US" i="1"/>
              <a:t>d,</a:t>
            </a:r>
            <a:r>
              <a:rPr lang="en-US"/>
              <a:t> </a:t>
            </a:r>
            <a:r>
              <a:rPr lang="en-US" i="1">
                <a:solidFill>
                  <a:schemeClr val="accent2"/>
                </a:solidFill>
              </a:rPr>
              <a:t>depth </a:t>
            </a:r>
            <a:r>
              <a:rPr lang="en-US"/>
              <a:t>of the shallowest goal node</a:t>
            </a:r>
          </a:p>
          <a:p>
            <a:pPr lvl="1"/>
            <a:r>
              <a:rPr lang="en-US" i="1"/>
              <a:t>m</a:t>
            </a:r>
            <a:r>
              <a:rPr lang="en-US"/>
              <a:t>, maximum length of any path in the state space (potentially </a:t>
            </a:r>
            <a:r>
              <a:rPr lang="en-US" altLang="en-US">
                <a:sym typeface="Symbol" pitchFamily="18" charset="2"/>
              </a:rPr>
              <a:t>)</a:t>
            </a:r>
            <a:endParaRPr lang="en-US">
              <a:sym typeface="Symbol" pitchFamily="18" charset="2"/>
            </a:endParaRP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Tree>
    <p:extLst>
      <p:ext uri="{BB962C8B-B14F-4D97-AF65-F5344CB8AC3E}">
        <p14:creationId xmlns:p14="http://schemas.microsoft.com/office/powerpoint/2010/main" val="1782623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a:t>
            </a:r>
            <a:r>
              <a:rPr lang="en-US" i="1"/>
              <a:t>space</a:t>
            </a:r>
            <a:r>
              <a:rPr lang="en-US"/>
              <a:t> complexity</a:t>
            </a:r>
          </a:p>
        </p:txBody>
      </p:sp>
      <p:sp>
        <p:nvSpPr>
          <p:cNvPr id="5" name="Content Placeholder 4"/>
          <p:cNvSpPr>
            <a:spLocks noGrp="1"/>
          </p:cNvSpPr>
          <p:nvPr>
            <p:ph idx="1"/>
          </p:nvPr>
        </p:nvSpPr>
        <p:spPr>
          <a:xfrm>
            <a:off x="2209800" y="1295400"/>
            <a:ext cx="7924800" cy="4572000"/>
          </a:xfrm>
        </p:spPr>
        <p:txBody>
          <a:bodyPr/>
          <a:lstStyle/>
          <a:p>
            <a:r>
              <a:rPr lang="en-US" dirty="0"/>
              <a:t>You know about:</a:t>
            </a:r>
          </a:p>
          <a:p>
            <a:pPr lvl="1"/>
            <a:r>
              <a:rPr lang="en-US" dirty="0"/>
              <a:t>“Big O” notation</a:t>
            </a:r>
          </a:p>
          <a:p>
            <a:pPr lvl="1"/>
            <a:r>
              <a:rPr lang="en-US" i="1" dirty="0"/>
              <a:t> Time complexity</a:t>
            </a:r>
          </a:p>
          <a:p>
            <a:pPr lvl="1"/>
            <a:endParaRPr lang="en-US" i="1" dirty="0"/>
          </a:p>
          <a:p>
            <a:r>
              <a:rPr lang="en-US" i="1" dirty="0"/>
              <a:t>Space complexity </a:t>
            </a:r>
            <a:r>
              <a:rPr lang="en-US" dirty="0"/>
              <a:t>is analogous to time complexity</a:t>
            </a:r>
          </a:p>
          <a:p>
            <a:endParaRPr lang="en-US" dirty="0"/>
          </a:p>
          <a:p>
            <a:r>
              <a:rPr lang="en-US" dirty="0"/>
              <a:t>Units of space are arbitrary</a:t>
            </a:r>
          </a:p>
          <a:p>
            <a:pPr lvl="1"/>
            <a:r>
              <a:rPr lang="en-US" dirty="0"/>
              <a:t>Doesn’t matter because Big O notation ignores constant multiplicative factors</a:t>
            </a:r>
          </a:p>
          <a:p>
            <a:pPr lvl="1"/>
            <a:r>
              <a:rPr lang="en-US" dirty="0"/>
              <a:t>Plausible Space units:</a:t>
            </a:r>
          </a:p>
          <a:p>
            <a:pPr lvl="2"/>
            <a:r>
              <a:rPr lang="en-US" dirty="0"/>
              <a:t>One Memory word</a:t>
            </a:r>
          </a:p>
          <a:p>
            <a:pPr lvl="2"/>
            <a:r>
              <a:rPr lang="en-US" dirty="0"/>
              <a:t>Size of any fixed size data structure</a:t>
            </a:r>
          </a:p>
          <a:p>
            <a:pPr lvl="3"/>
            <a:r>
              <a:rPr lang="en-US" dirty="0"/>
              <a:t>For example, size of fixed size node in search tree</a:t>
            </a:r>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28</a:t>
            </a:fld>
            <a:endParaRPr lang="en-US" altLang="en-US"/>
          </a:p>
        </p:txBody>
      </p:sp>
    </p:spTree>
    <p:extLst>
      <p:ext uri="{BB962C8B-B14F-4D97-AF65-F5344CB8AC3E}">
        <p14:creationId xmlns:p14="http://schemas.microsoft.com/office/powerpoint/2010/main" val="74125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1828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a:t>Put successors at the </a:t>
            </a:r>
            <a:r>
              <a:rPr lang="en-US" i="1"/>
              <a:t>end </a:t>
            </a:r>
            <a:r>
              <a:rPr lang="en-US"/>
              <a:t>of </a:t>
            </a:r>
            <a:r>
              <a:rPr lang="en-US" i="1">
                <a:solidFill>
                  <a:schemeClr val="accent2"/>
                </a:solidFill>
              </a:rPr>
              <a:t>frontier </a:t>
            </a:r>
            <a:r>
              <a:rPr lang="en-US"/>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29</a:t>
            </a:fld>
            <a:endParaRPr lang="en-US" altLang="en-US"/>
          </a:p>
        </p:txBody>
      </p:sp>
      <p:pic>
        <p:nvPicPr>
          <p:cNvPr id="4" name="Picture 3"/>
          <p:cNvPicPr>
            <a:picLocks noChangeAspect="1"/>
          </p:cNvPicPr>
          <p:nvPr/>
        </p:nvPicPr>
        <p:blipFill>
          <a:blip r:embed="rId3"/>
          <a:stretch>
            <a:fillRect/>
          </a:stretch>
        </p:blipFill>
        <p:spPr>
          <a:xfrm>
            <a:off x="3505200" y="3429000"/>
            <a:ext cx="8070088" cy="4008322"/>
          </a:xfrm>
          <a:prstGeom prst="rect">
            <a:avLst/>
          </a:prstGeom>
        </p:spPr>
      </p:pic>
      <p:sp>
        <p:nvSpPr>
          <p:cNvPr id="5" name="TextBox 4"/>
          <p:cNvSpPr txBox="1"/>
          <p:nvPr/>
        </p:nvSpPr>
        <p:spPr bwMode="auto">
          <a:xfrm>
            <a:off x="1455167" y="6239119"/>
            <a:ext cx="335861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a:t>Image credit: </a:t>
            </a:r>
            <a:r>
              <a:rPr lang="en-US" sz="1400" dirty="0">
                <a:latin typeface="Calibri"/>
                <a:cs typeface="Calibri"/>
              </a:rPr>
              <a:t>Dan Klein and Pieter </a:t>
            </a:r>
            <a:r>
              <a:rPr lang="en-US" sz="1400" dirty="0" err="1">
                <a:latin typeface="Calibri"/>
                <a:cs typeface="Calibri"/>
              </a:rPr>
              <a:t>Abbeel</a:t>
            </a:r>
            <a:endParaRPr lang="en-US" sz="1400" dirty="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45828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C08E-701B-844B-8B68-364FD7E56D06}"/>
              </a:ext>
            </a:extLst>
          </p:cNvPr>
          <p:cNvSpPr>
            <a:spLocks noGrp="1"/>
          </p:cNvSpPr>
          <p:nvPr>
            <p:ph type="title"/>
          </p:nvPr>
        </p:nvSpPr>
        <p:spPr/>
        <p:txBody>
          <a:bodyPr/>
          <a:lstStyle/>
          <a:p>
            <a:r>
              <a:rPr lang="en-US" dirty="0"/>
              <a:t>Reflex Agents</a:t>
            </a:r>
          </a:p>
        </p:txBody>
      </p:sp>
      <p:sp>
        <p:nvSpPr>
          <p:cNvPr id="19" name="Content Placeholder 18">
            <a:extLst>
              <a:ext uri="{FF2B5EF4-FFF2-40B4-BE49-F238E27FC236}">
                <a16:creationId xmlns:a16="http://schemas.microsoft.com/office/drawing/2014/main" id="{9293001E-DC65-5148-B393-2D2CCEEEC80A}"/>
              </a:ext>
            </a:extLst>
          </p:cNvPr>
          <p:cNvSpPr>
            <a:spLocks noGrp="1"/>
          </p:cNvSpPr>
          <p:nvPr>
            <p:ph sz="half" idx="1"/>
          </p:nvPr>
        </p:nvSpPr>
        <p:spPr/>
        <p:txBody>
          <a:bodyPr/>
          <a:lstStyle/>
          <a:p>
            <a:r>
              <a:rPr lang="en-US" dirty="0"/>
              <a:t>A simple reflex agent is one that selects an action based only on the </a:t>
            </a:r>
            <a:r>
              <a:rPr lang="en-US" b="1" dirty="0"/>
              <a:t>current percept</a:t>
            </a:r>
            <a:r>
              <a:rPr lang="en-US" dirty="0"/>
              <a:t>.</a:t>
            </a:r>
          </a:p>
          <a:p>
            <a:r>
              <a:rPr lang="en-US" dirty="0"/>
              <a:t>It </a:t>
            </a:r>
            <a:r>
              <a:rPr lang="en-US" b="1" dirty="0"/>
              <a:t>ignores </a:t>
            </a:r>
            <a:r>
              <a:rPr lang="en-US" dirty="0"/>
              <a:t>the rest of the </a:t>
            </a:r>
            <a:r>
              <a:rPr lang="en-US" b="1" dirty="0"/>
              <a:t>percept history</a:t>
            </a:r>
            <a:r>
              <a:rPr lang="en-US" dirty="0"/>
              <a:t>.</a:t>
            </a:r>
          </a:p>
        </p:txBody>
      </p:sp>
      <p:pic>
        <p:nvPicPr>
          <p:cNvPr id="20" name="Content Placeholder 12" descr="A picture containing floor, indoor, table, rug&#10;&#10;Description automatically generated">
            <a:extLst>
              <a:ext uri="{FF2B5EF4-FFF2-40B4-BE49-F238E27FC236}">
                <a16:creationId xmlns:a16="http://schemas.microsoft.com/office/drawing/2014/main" id="{BE81CE45-7CBD-964F-8325-5C8B5250BCDE}"/>
              </a:ext>
            </a:extLst>
          </p:cNvPr>
          <p:cNvPicPr>
            <a:picLocks noGrp="1" noChangeAspect="1"/>
          </p:cNvPicPr>
          <p:nvPr>
            <p:ph sz="half" idx="2"/>
          </p:nvPr>
        </p:nvPicPr>
        <p:blipFill>
          <a:blip r:embed="rId3"/>
          <a:stretch>
            <a:fillRect/>
          </a:stretch>
        </p:blipFill>
        <p:spPr>
          <a:xfrm>
            <a:off x="6172200" y="2541810"/>
            <a:ext cx="5181600" cy="2918968"/>
          </a:xfrm>
          <a:prstGeom prst="rect">
            <a:avLst/>
          </a:prstGeom>
        </p:spPr>
      </p:pic>
    </p:spTree>
    <p:extLst>
      <p:ext uri="{BB962C8B-B14F-4D97-AF65-F5344CB8AC3E}">
        <p14:creationId xmlns:p14="http://schemas.microsoft.com/office/powerpoint/2010/main" val="873297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1425301"/>
            <a:ext cx="9602787" cy="4464599"/>
          </a:xfrm>
        </p:spPr>
      </p:pic>
      <p:sp>
        <p:nvSpPr>
          <p:cNvPr id="8" name="AutoShape 6"/>
          <p:cNvSpPr>
            <a:spLocks noChangeArrowheads="1"/>
          </p:cNvSpPr>
          <p:nvPr/>
        </p:nvSpPr>
        <p:spPr bwMode="auto">
          <a:xfrm>
            <a:off x="8221664" y="2173288"/>
            <a:ext cx="2149475" cy="1098550"/>
          </a:xfrm>
          <a:prstGeom prst="wedgeRoundRectCallout">
            <a:avLst>
              <a:gd name="adj1" fmla="val -203958"/>
              <a:gd name="adj2" fmla="val 88182"/>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8540750" y="4141926"/>
            <a:ext cx="2882900" cy="877887"/>
          </a:xfrm>
          <a:prstGeom prst="wedgeRoundRectCallout">
            <a:avLst>
              <a:gd name="adj1" fmla="val -101491"/>
              <a:gd name="adj2" fmla="val 69480"/>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654651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sp>
        <p:nvSpPr>
          <p:cNvPr id="47107" name="Content Placeholder 6"/>
          <p:cNvSpPr>
            <a:spLocks noGrp="1"/>
          </p:cNvSpPr>
          <p:nvPr>
            <p:ph idx="1"/>
          </p:nvPr>
        </p:nvSpPr>
        <p:spPr>
          <a:xfrm>
            <a:off x="2132013" y="1384300"/>
            <a:ext cx="7772400" cy="4572000"/>
          </a:xfrm>
        </p:spPr>
        <p:txBody>
          <a:bodyPr>
            <a:normAutofit fontScale="77500" lnSpcReduction="20000"/>
          </a:bodyPr>
          <a:lstStyle/>
          <a:p>
            <a:pPr>
              <a:buFont typeface="Symbol" pitchFamily="18" charset="2"/>
              <a:buNone/>
            </a:pPr>
            <a:r>
              <a:rPr lang="en-US" sz="1600">
                <a:latin typeface="Times New Roman" pitchFamily="18" charset="0"/>
                <a:cs typeface="Times New Roman" pitchFamily="18" charset="0"/>
              </a:rPr>
              <a:t>function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BREADTH-FIRST-SEARCH</a:t>
            </a:r>
            <a:r>
              <a:rPr lang="en-US" sz="1600" i="1">
                <a:latin typeface="Times New Roman" pitchFamily="18" charset="0"/>
                <a:cs typeface="Times New Roman" pitchFamily="18" charset="0"/>
              </a:rPr>
              <a:t>(problem) </a:t>
            </a:r>
            <a:r>
              <a:rPr lang="en-US" sz="1600">
                <a:latin typeface="Times New Roman" pitchFamily="18" charset="0"/>
                <a:cs typeface="Times New Roman" pitchFamily="18" charset="0"/>
              </a:rPr>
              <a:t>returns</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a solution, or failure </a:t>
            </a:r>
          </a:p>
          <a:p>
            <a:pPr>
              <a:buFont typeface="Symbol" pitchFamily="18" charset="2"/>
              <a:buNone/>
            </a:pPr>
            <a:r>
              <a:rPr lang="en-US" sz="1600" i="1">
                <a:latin typeface="Times New Roman" pitchFamily="18" charset="0"/>
                <a:cs typeface="Times New Roman" pitchFamily="18" charset="0"/>
              </a:rPr>
              <a:t>    node &lt;- </a:t>
            </a:r>
            <a:r>
              <a:rPr lang="en-US" sz="1600">
                <a:latin typeface="Times New Roman" pitchFamily="18" charset="0"/>
                <a:cs typeface="Times New Roman" pitchFamily="18" charset="0"/>
              </a:rPr>
              <a:t>a node with STATE</a:t>
            </a:r>
            <a:r>
              <a:rPr lang="en-US" sz="1600" i="1">
                <a:latin typeface="Times New Roman" pitchFamily="18" charset="0"/>
                <a:cs typeface="Times New Roman" pitchFamily="18" charset="0"/>
              </a:rPr>
              <a:t> =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INITIAL</a:t>
            </a:r>
            <a:r>
              <a:rPr lang="en-US" sz="1600">
                <a:latin typeface="Times New Roman" pitchFamily="18" charset="0"/>
                <a:cs typeface="Times New Roman" pitchFamily="18" charset="0"/>
              </a:rPr>
              <a:t>-STATE</a:t>
            </a:r>
            <a:r>
              <a:rPr lang="en-US" sz="1600" i="1">
                <a:latin typeface="Times New Roman" pitchFamily="18" charset="0"/>
                <a:cs typeface="Times New Roman" pitchFamily="18" charset="0"/>
              </a:rPr>
              <a:t>, PATH-COST</a:t>
            </a:r>
            <a:r>
              <a:rPr lang="en-US" sz="1600">
                <a:latin typeface="Times New Roman" pitchFamily="18" charset="0"/>
                <a:cs typeface="Times New Roman" pitchFamily="18" charset="0"/>
              </a:rPr>
              <a:t>=0 </a:t>
            </a:r>
          </a:p>
          <a:p>
            <a:pPr>
              <a:buFont typeface="Symbol" pitchFamily="18" charset="2"/>
              <a:buNone/>
            </a:pPr>
            <a:r>
              <a:rPr lang="en-US" sz="1600">
                <a:latin typeface="Times New Roman" pitchFamily="18" charset="0"/>
                <a:cs typeface="Times New Roman" pitchFamily="18" charset="0"/>
              </a:rPr>
              <a:t>    if </a:t>
            </a:r>
            <a:r>
              <a:rPr lang="en-US" sz="1600" err="1">
                <a:latin typeface="Times New Roman" pitchFamily="18" charset="0"/>
                <a:cs typeface="Times New Roman" pitchFamily="18" charset="0"/>
              </a:rPr>
              <a:t>problem.GOAL</a:t>
            </a:r>
            <a:r>
              <a:rPr lang="en-US" sz="1600">
                <a:latin typeface="Times New Roman" pitchFamily="18" charset="0"/>
                <a:cs typeface="Times New Roman" pitchFamily="18" charset="0"/>
              </a:rPr>
              <a:t>-TEST(</a:t>
            </a:r>
            <a:r>
              <a:rPr lang="en-US" sz="1600" err="1">
                <a:latin typeface="Times New Roman" pitchFamily="18" charset="0"/>
                <a:cs typeface="Times New Roman" pitchFamily="18" charset="0"/>
              </a:rPr>
              <a:t>node.STATE</a:t>
            </a:r>
            <a:r>
              <a:rPr lang="en-US" sz="1600">
                <a:latin typeface="Times New Roman" pitchFamily="18" charset="0"/>
                <a:cs typeface="Times New Roman" pitchFamily="18" charset="0"/>
              </a:rPr>
              <a:t>) then return SOLU</a:t>
            </a:r>
            <a:r>
              <a:rPr lang="en-US" sz="1600" i="1">
                <a:latin typeface="Times New Roman" pitchFamily="18" charset="0"/>
                <a:cs typeface="Times New Roman" pitchFamily="18" charset="0"/>
              </a:rPr>
              <a:t>TION(node) </a:t>
            </a:r>
          </a:p>
          <a:p>
            <a:pPr>
              <a:buFont typeface="Symbol" pitchFamily="18" charset="2"/>
              <a:buNone/>
            </a:pPr>
            <a:r>
              <a:rPr lang="en-US" sz="1600" i="1">
                <a:latin typeface="Times New Roman" pitchFamily="18" charset="0"/>
                <a:cs typeface="Times New Roman" pitchFamily="18" charset="0"/>
              </a:rPr>
              <a:t>    frontier &lt;- </a:t>
            </a:r>
            <a:r>
              <a:rPr lang="en-US" sz="1600">
                <a:latin typeface="Times New Roman" pitchFamily="18" charset="0"/>
                <a:cs typeface="Times New Roman" pitchFamily="18" charset="0"/>
              </a:rPr>
              <a:t>a FIFO queue with node as the only element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loop</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if</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EMPTY?(</a:t>
            </a:r>
            <a:r>
              <a:rPr lang="en-US" sz="1600" i="1">
                <a:latin typeface="Times New Roman" pitchFamily="18" charset="0"/>
                <a:cs typeface="Times New Roman" pitchFamily="18" charset="0"/>
              </a:rPr>
              <a:t>frontier) </a:t>
            </a:r>
            <a:r>
              <a:rPr lang="en-US" sz="1600">
                <a:latin typeface="Times New Roman" pitchFamily="18" charset="0"/>
                <a:cs typeface="Times New Roman" pitchFamily="18" charset="0"/>
              </a:rPr>
              <a:t>then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failure</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node &lt;- </a:t>
            </a:r>
            <a:r>
              <a:rPr lang="en-US" sz="1600">
                <a:latin typeface="Times New Roman" pitchFamily="18" charset="0"/>
                <a:cs typeface="Times New Roman" pitchFamily="18" charset="0"/>
              </a:rPr>
              <a:t>POP</a:t>
            </a:r>
            <a:r>
              <a:rPr lang="en-US" sz="1600" i="1">
                <a:latin typeface="Times New Roman" pitchFamily="18" charset="0"/>
                <a:cs typeface="Times New Roman" pitchFamily="18" charset="0"/>
              </a:rPr>
              <a:t>(frontier) </a:t>
            </a:r>
            <a:r>
              <a:rPr lang="en-US" sz="1600">
                <a:latin typeface="Times New Roman" pitchFamily="18" charset="0"/>
                <a:cs typeface="Times New Roman" pitchFamily="18" charset="0"/>
              </a:rPr>
              <a:t>// chooses the shallowest node in frontier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add</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node.</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to</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explored</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for</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each</a:t>
            </a:r>
            <a:r>
              <a:rPr lang="en-US" sz="1600" i="1">
                <a:latin typeface="Times New Roman" pitchFamily="18" charset="0"/>
                <a:cs typeface="Times New Roman" pitchFamily="18" charset="0"/>
              </a:rPr>
              <a:t> action </a:t>
            </a:r>
            <a:r>
              <a:rPr lang="en-US" sz="1600">
                <a:latin typeface="Times New Roman" pitchFamily="18" charset="0"/>
                <a:cs typeface="Times New Roman" pitchFamily="18" charset="0"/>
              </a:rPr>
              <a:t>in</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ACTIONS</a:t>
            </a:r>
            <a:r>
              <a:rPr lang="en-US" sz="1600" i="1">
                <a:latin typeface="Times New Roman" pitchFamily="18" charset="0"/>
                <a:cs typeface="Times New Roman" pitchFamily="18" charset="0"/>
              </a:rPr>
              <a:t>(</a:t>
            </a:r>
            <a:r>
              <a:rPr lang="en-US" sz="1600" i="1" err="1">
                <a:latin typeface="Times New Roman" pitchFamily="18" charset="0"/>
                <a:cs typeface="Times New Roman" pitchFamily="18" charset="0"/>
              </a:rPr>
              <a:t>node.</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child &lt;- </a:t>
            </a:r>
            <a:r>
              <a:rPr lang="en-US" sz="1600">
                <a:latin typeface="Times New Roman" pitchFamily="18" charset="0"/>
                <a:cs typeface="Times New Roman" pitchFamily="18" charset="0"/>
              </a:rPr>
              <a:t>CHILD-NODE</a:t>
            </a:r>
            <a:r>
              <a:rPr lang="en-US" sz="1600" i="1">
                <a:latin typeface="Times New Roman" pitchFamily="18" charset="0"/>
                <a:cs typeface="Times New Roman" pitchFamily="18" charset="0"/>
              </a:rPr>
              <a:t>(problem, node, action) </a:t>
            </a:r>
          </a:p>
          <a:p>
            <a:pPr>
              <a:buFont typeface="Symbol" pitchFamily="18" charset="2"/>
              <a:buNone/>
            </a:pPr>
            <a:r>
              <a:rPr lang="en-US" sz="1600">
                <a:latin typeface="Times New Roman" pitchFamily="18" charset="0"/>
                <a:cs typeface="Times New Roman" pitchFamily="18" charset="0"/>
              </a:rPr>
              <a:t>            if</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GOAL</a:t>
            </a:r>
            <a:r>
              <a:rPr lang="en-US" sz="1600">
                <a:latin typeface="Times New Roman" pitchFamily="18" charset="0"/>
                <a:cs typeface="Times New Roman" pitchFamily="18" charset="0"/>
              </a:rPr>
              <a:t>-TEST</a:t>
            </a:r>
            <a:r>
              <a:rPr lang="en-US" sz="1600" i="1">
                <a:latin typeface="Times New Roman" pitchFamily="18" charset="0"/>
                <a:cs typeface="Times New Roman" pitchFamily="18" charset="0"/>
              </a:rPr>
              <a:t>(</a:t>
            </a:r>
            <a:r>
              <a:rPr lang="en-US" sz="1600" i="1" err="1">
                <a:latin typeface="Times New Roman" pitchFamily="18" charset="0"/>
                <a:cs typeface="Times New Roman" pitchFamily="18" charset="0"/>
              </a:rPr>
              <a:t>child.</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then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SOLUTION</a:t>
            </a:r>
            <a:r>
              <a:rPr lang="en-US" sz="1600" i="1">
                <a:latin typeface="Times New Roman" pitchFamily="18" charset="0"/>
                <a:cs typeface="Times New Roman" pitchFamily="18" charset="0"/>
              </a:rPr>
              <a:t>(child) </a:t>
            </a:r>
          </a:p>
          <a:p>
            <a:pPr>
              <a:buFont typeface="Symbol" pitchFamily="18" charset="2"/>
              <a:buNone/>
            </a:pPr>
            <a:r>
              <a:rPr lang="en-US" sz="1600" i="1">
                <a:latin typeface="Times New Roman" pitchFamily="18" charset="0"/>
                <a:cs typeface="Times New Roman" pitchFamily="18" charset="0"/>
              </a:rPr>
              <a:t>            frontier &lt;- </a:t>
            </a:r>
            <a:r>
              <a:rPr lang="en-US" sz="1600">
                <a:latin typeface="Times New Roman" pitchFamily="18" charset="0"/>
                <a:cs typeface="Times New Roman" pitchFamily="18" charset="0"/>
              </a:rPr>
              <a:t>INSERT</a:t>
            </a:r>
            <a:r>
              <a:rPr lang="en-US" sz="1600" i="1">
                <a:latin typeface="Times New Roman" pitchFamily="18" charset="0"/>
                <a:cs typeface="Times New Roman" pitchFamily="18" charset="0"/>
              </a:rPr>
              <a:t>(child, frontier)</a:t>
            </a:r>
          </a:p>
          <a:p>
            <a:pPr>
              <a:buFont typeface="Symbol" pitchFamily="18" charset="2"/>
              <a:buNone/>
            </a:pPr>
            <a:endParaRPr lang="en-US" sz="1600" i="1">
              <a:latin typeface="Times New Roman" pitchFamily="18" charset="0"/>
              <a:cs typeface="Times New Roman" pitchFamily="18" charset="0"/>
            </a:endParaRPr>
          </a:p>
          <a:p>
            <a:pPr>
              <a:buFont typeface="Symbol" pitchFamily="18" charset="2"/>
              <a:buNone/>
            </a:pPr>
            <a:endParaRPr lang="en-US" sz="1600" i="1">
              <a:latin typeface="Times New Roman" pitchFamily="18" charset="0"/>
              <a:cs typeface="Times New Roman" pitchFamily="18" charset="0"/>
            </a:endParaRPr>
          </a:p>
          <a:p>
            <a:pPr>
              <a:buFont typeface="Symbol" pitchFamily="18" charset="2"/>
              <a:buNone/>
            </a:pPr>
            <a:endParaRPr lang="en-US" sz="1600"/>
          </a:p>
          <a:p>
            <a:pPr>
              <a:buFont typeface="Symbol" pitchFamily="18" charset="2"/>
              <a:buNone/>
            </a:pPr>
            <a:endParaRPr lang="en-US" sz="1600"/>
          </a:p>
          <a:p>
            <a:pPr>
              <a:buFont typeface="Symbol" pitchFamily="18" charset="2"/>
              <a:buNone/>
            </a:pPr>
            <a:r>
              <a:rPr lang="en-US" sz="1600"/>
              <a:t>From Figure 3.11 Breadth-first search (ignores loops, repeated nodes)</a:t>
            </a:r>
          </a:p>
        </p:txBody>
      </p:sp>
      <p:sp>
        <p:nvSpPr>
          <p:cNvPr id="8" name="AutoShape 6"/>
          <p:cNvSpPr>
            <a:spLocks noChangeArrowheads="1"/>
          </p:cNvSpPr>
          <p:nvPr/>
        </p:nvSpPr>
        <p:spPr bwMode="auto">
          <a:xfrm>
            <a:off x="8221664" y="2173288"/>
            <a:ext cx="2149475" cy="1098550"/>
          </a:xfrm>
          <a:prstGeom prst="wedgeRoundRectCallout">
            <a:avLst>
              <a:gd name="adj1" fmla="val -223203"/>
              <a:gd name="adj2" fmla="val 46563"/>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7519988" y="4818064"/>
            <a:ext cx="2882900" cy="877887"/>
          </a:xfrm>
          <a:prstGeom prst="wedgeRoundRectCallout">
            <a:avLst>
              <a:gd name="adj1" fmla="val -104260"/>
              <a:gd name="adj2" fmla="val -79319"/>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31</a:t>
            </a:fld>
            <a:endParaRPr lang="en-US" altLang="en-US"/>
          </a:p>
        </p:txBody>
      </p:sp>
    </p:spTree>
    <p:extLst>
      <p:ext uri="{BB962C8B-B14F-4D97-AF65-F5344CB8AC3E}">
        <p14:creationId xmlns:p14="http://schemas.microsoft.com/office/powerpoint/2010/main" val="3240942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2"/>
          <p:cNvSpPr>
            <a:spLocks noGrp="1" noChangeArrowheads="1"/>
          </p:cNvSpPr>
          <p:nvPr>
            <p:ph type="title"/>
          </p:nvPr>
        </p:nvSpPr>
        <p:spPr/>
        <p:txBody>
          <a:bodyPr/>
          <a:lstStyle/>
          <a:p>
            <a:r>
              <a:rPr lang="en-US"/>
              <a:t>Properties of breadth-first search</a:t>
            </a:r>
          </a:p>
        </p:txBody>
      </p:sp>
      <p:sp>
        <p:nvSpPr>
          <p:cNvPr id="50183" name="Rectangle 3"/>
          <p:cNvSpPr>
            <a:spLocks noGrp="1" noChangeArrowheads="1"/>
          </p:cNvSpPr>
          <p:nvPr>
            <p:ph type="body" idx="1"/>
          </p:nvPr>
        </p:nvSpPr>
        <p:spPr>
          <a:xfrm>
            <a:off x="2209800" y="1295400"/>
            <a:ext cx="8305800" cy="4572000"/>
          </a:xfrm>
        </p:spPr>
        <p:txBody>
          <a:bodyPr/>
          <a:lstStyle/>
          <a:p>
            <a:pPr defTabSz="457200"/>
            <a:r>
              <a:rPr lang="en-US" u="sng">
                <a:solidFill>
                  <a:srgbClr val="CC0099"/>
                </a:solidFill>
              </a:rPr>
              <a:t>Complete?</a:t>
            </a:r>
            <a:r>
              <a:rPr lang="en-US">
                <a:solidFill>
                  <a:srgbClr val="CC0099"/>
                </a:solidFill>
              </a:rPr>
              <a:t> 	</a:t>
            </a:r>
            <a:r>
              <a:rPr lang="en-US"/>
              <a:t>Yes (if </a:t>
            </a:r>
            <a:r>
              <a:rPr lang="en-US" i="1"/>
              <a:t>b</a:t>
            </a:r>
            <a:r>
              <a:rPr lang="en-US"/>
              <a:t> is finite)</a:t>
            </a:r>
          </a:p>
          <a:p>
            <a:pPr defTabSz="457200"/>
            <a:r>
              <a:rPr lang="en-US" u="sng">
                <a:solidFill>
                  <a:srgbClr val="CC0099"/>
                </a:solidFill>
              </a:rPr>
              <a:t>Time Complexity?</a:t>
            </a:r>
            <a:r>
              <a:rPr lang="en-US"/>
              <a:t> 	</a:t>
            </a:r>
            <a:r>
              <a:rPr lang="en-US" i="1"/>
              <a:t>1+b+b</a:t>
            </a:r>
            <a:r>
              <a:rPr lang="en-US" i="1" baseline="30000"/>
              <a:t>2</a:t>
            </a:r>
            <a:r>
              <a:rPr lang="en-US" i="1"/>
              <a:t>+b</a:t>
            </a:r>
            <a:r>
              <a:rPr lang="en-US" i="1" baseline="30000"/>
              <a:t>3</a:t>
            </a:r>
            <a:r>
              <a:rPr lang="en-US"/>
              <a:t>+… +</a:t>
            </a:r>
            <a:r>
              <a:rPr lang="en-US" i="1" err="1"/>
              <a:t>b</a:t>
            </a:r>
            <a:r>
              <a:rPr lang="en-US" i="1" baseline="30000" err="1"/>
              <a:t>d</a:t>
            </a:r>
            <a:r>
              <a:rPr lang="en-US"/>
              <a:t> = O(</a:t>
            </a:r>
            <a:r>
              <a:rPr lang="en-US" err="1"/>
              <a:t>b</a:t>
            </a:r>
            <a:r>
              <a:rPr lang="en-US" baseline="30000" err="1"/>
              <a:t>d</a:t>
            </a:r>
            <a:r>
              <a:rPr lang="en-US"/>
              <a:t>)</a:t>
            </a:r>
            <a:endParaRPr lang="en-US" i="1"/>
          </a:p>
          <a:p>
            <a:pPr defTabSz="457200"/>
            <a:r>
              <a:rPr lang="en-US" u="sng">
                <a:solidFill>
                  <a:srgbClr val="CC0099"/>
                </a:solidFill>
              </a:rPr>
              <a:t>Space Complexity?</a:t>
            </a:r>
            <a:r>
              <a:rPr lang="en-US"/>
              <a:t> </a:t>
            </a:r>
            <a:r>
              <a:rPr lang="en-US" i="1"/>
              <a:t>O(</a:t>
            </a:r>
            <a:r>
              <a:rPr lang="en-US" i="1" err="1"/>
              <a:t>b</a:t>
            </a:r>
            <a:r>
              <a:rPr lang="en-US" i="1" baseline="30000" err="1"/>
              <a:t>d</a:t>
            </a:r>
            <a:r>
              <a:rPr lang="en-US" i="1"/>
              <a:t>)</a:t>
            </a:r>
            <a:r>
              <a:rPr lang="en-US"/>
              <a:t> (keeps every node in memory)</a:t>
            </a:r>
          </a:p>
          <a:p>
            <a:pPr defTabSz="457200"/>
            <a:r>
              <a:rPr lang="en-US" u="sng">
                <a:solidFill>
                  <a:srgbClr val="CC0099"/>
                </a:solidFill>
              </a:rPr>
              <a:t>Optimal?</a:t>
            </a:r>
            <a:r>
              <a:rPr lang="en-US"/>
              <a:t> 		Yes, if cost = 1 per step</a:t>
            </a:r>
            <a:br>
              <a:rPr lang="en-US"/>
            </a:br>
            <a:r>
              <a:rPr lang="en-US"/>
              <a:t>					(not optimal in general)</a:t>
            </a:r>
          </a:p>
          <a:p>
            <a:pPr defTabSz="457200"/>
            <a:endParaRPr lang="en-US">
              <a:solidFill>
                <a:srgbClr val="FF0000"/>
              </a:solidFill>
            </a:endParaRPr>
          </a:p>
          <a:p>
            <a:pPr defTabSz="457200"/>
            <a:endParaRPr lang="en-US"/>
          </a:p>
          <a:p>
            <a:pPr lvl="1" algn="ctr" defTabSz="457200">
              <a:buNone/>
            </a:pPr>
            <a:r>
              <a:rPr lang="en-US" sz="1800" i="1"/>
              <a:t>b: maximum branching factor of search tree</a:t>
            </a:r>
          </a:p>
          <a:p>
            <a:pPr lvl="1" algn="ctr" defTabSz="457200">
              <a:buNone/>
            </a:pPr>
            <a:r>
              <a:rPr lang="en-US" sz="1800" i="1"/>
              <a:t>d: depth of the least cost solution</a:t>
            </a:r>
          </a:p>
          <a:p>
            <a:pPr lvl="1" algn="ctr" defTabSz="457200">
              <a:buNone/>
            </a:pPr>
            <a:r>
              <a:rPr lang="en-US" sz="1800" i="1"/>
              <a:t>m: maximum depth of the state space (</a:t>
            </a:r>
            <a:r>
              <a:rPr lang="en-US" altLang="en-US" sz="1800" i="1">
                <a:sym typeface="Symbol" pitchFamily="18" charset="2"/>
              </a:rPr>
              <a:t>)</a:t>
            </a:r>
            <a:endParaRPr lang="en-US" sz="1800" i="1">
              <a:sym typeface="Symbol" pitchFamily="18" charset="2"/>
            </a:endParaRPr>
          </a:p>
          <a:p>
            <a:pPr lvl="1" algn="ctr" defTabSz="457200">
              <a:buNone/>
            </a:pPr>
            <a:endParaRPr 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32</a:t>
            </a:fld>
            <a:endParaRPr lang="en-US" altLang="en-US"/>
          </a:p>
        </p:txBody>
      </p:sp>
    </p:spTree>
    <p:extLst>
      <p:ext uri="{BB962C8B-B14F-4D97-AF65-F5344CB8AC3E}">
        <p14:creationId xmlns:p14="http://schemas.microsoft.com/office/powerpoint/2010/main" val="3488710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1205"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60589617-DF09-43CC-A781-BEC73FCA92C8}" type="slidenum">
              <a:rPr lang="en-US" altLang="en-US" sz="1400"/>
              <a:pPr/>
              <a:t>33</a:t>
            </a:fld>
            <a:endParaRPr lang="en-US" altLang="en-US" sz="1400"/>
          </a:p>
        </p:txBody>
      </p:sp>
      <p:sp>
        <p:nvSpPr>
          <p:cNvPr id="51206" name="Rectangle 2"/>
          <p:cNvSpPr>
            <a:spLocks noGrp="1" noChangeArrowheads="1"/>
          </p:cNvSpPr>
          <p:nvPr>
            <p:ph type="title"/>
          </p:nvPr>
        </p:nvSpPr>
        <p:spPr>
          <a:xfrm>
            <a:off x="2209800" y="609600"/>
            <a:ext cx="8001000" cy="457200"/>
          </a:xfrm>
        </p:spPr>
        <p:txBody>
          <a:bodyPr>
            <a:normAutofit fontScale="90000"/>
          </a:bodyPr>
          <a:lstStyle/>
          <a:p>
            <a:r>
              <a:rPr lang="en-US"/>
              <a:t>Exponential Space </a:t>
            </a:r>
            <a:r>
              <a:rPr lang="en-US" sz="2800"/>
              <a:t>(and time)</a:t>
            </a:r>
            <a:r>
              <a:rPr lang="en-US"/>
              <a:t> Not Good...</a:t>
            </a:r>
          </a:p>
        </p:txBody>
      </p:sp>
      <p:sp>
        <p:nvSpPr>
          <p:cNvPr id="51207" name="Rectangle 3"/>
          <p:cNvSpPr>
            <a:spLocks noGrp="1" noChangeArrowheads="1"/>
          </p:cNvSpPr>
          <p:nvPr>
            <p:ph type="body" idx="1"/>
          </p:nvPr>
        </p:nvSpPr>
        <p:spPr>
          <a:xfrm>
            <a:off x="2209800" y="1295401"/>
            <a:ext cx="7772400" cy="5072063"/>
          </a:xfrm>
        </p:spPr>
        <p:txBody>
          <a:bodyPr/>
          <a:lstStyle/>
          <a:p>
            <a:pPr lvl="1"/>
            <a:r>
              <a:rPr lang="en-US"/>
              <a:t>Exponential complexity uninformed search problems </a:t>
            </a:r>
            <a:r>
              <a:rPr lang="en-US" i="1">
                <a:solidFill>
                  <a:schemeClr val="accent2"/>
                </a:solidFill>
              </a:rPr>
              <a:t>cannot </a:t>
            </a:r>
            <a:r>
              <a:rPr lang="en-US"/>
              <a:t>be solved for any but the smallest instances.</a:t>
            </a:r>
          </a:p>
          <a:p>
            <a:pPr lvl="1"/>
            <a:r>
              <a:rPr lang="en-US" i="1">
                <a:solidFill>
                  <a:schemeClr val="accent2"/>
                </a:solidFill>
              </a:rPr>
              <a:t>(Memory </a:t>
            </a:r>
            <a:r>
              <a:rPr lang="en-US"/>
              <a:t>requirements are a bigger problem than </a:t>
            </a:r>
            <a:r>
              <a:rPr lang="en-US" i="1">
                <a:solidFill>
                  <a:schemeClr val="accent2"/>
                </a:solidFill>
              </a:rPr>
              <a:t>execution </a:t>
            </a:r>
            <a:r>
              <a:rPr lang="en-US"/>
              <a:t>time.)</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lgn="ctr">
              <a:buFontTx/>
              <a:buNone/>
            </a:pPr>
            <a:r>
              <a:rPr lang="en-US" sz="1600"/>
              <a:t>	Fig 3.13  Assumes b=10, 1M</a:t>
            </a:r>
            <a:r>
              <a:rPr lang="en-US" sz="1600" baseline="30000"/>
              <a:t> </a:t>
            </a:r>
            <a:r>
              <a:rPr lang="en-US" sz="1600"/>
              <a:t>nodes/sec, 1000 bytes/node</a:t>
            </a:r>
          </a:p>
          <a:p>
            <a:pPr lvl="1"/>
            <a:endParaRPr lang="en-US" sz="1600"/>
          </a:p>
          <a:p>
            <a:pPr lvl="1"/>
            <a:endParaRPr lang="en-US"/>
          </a:p>
        </p:txBody>
      </p:sp>
      <p:graphicFrame>
        <p:nvGraphicFramePr>
          <p:cNvPr id="1210372" name="Group 4"/>
          <p:cNvGraphicFramePr>
            <a:graphicFrameLocks noGrp="1"/>
          </p:cNvGraphicFramePr>
          <p:nvPr/>
        </p:nvGraphicFramePr>
        <p:xfrm>
          <a:off x="2895601" y="2743200"/>
          <a:ext cx="6857999" cy="2714626"/>
        </p:xfrm>
        <a:graphic>
          <a:graphicData uri="http://schemas.openxmlformats.org/drawingml/2006/table">
            <a:tbl>
              <a:tblPr/>
              <a:tblGrid>
                <a:gridCol w="1714939">
                  <a:extLst>
                    <a:ext uri="{9D8B030D-6E8A-4147-A177-3AD203B41FA5}">
                      <a16:colId xmlns:a16="http://schemas.microsoft.com/office/drawing/2014/main" val="20000"/>
                    </a:ext>
                  </a:extLst>
                </a:gridCol>
                <a:gridCol w="1714938">
                  <a:extLst>
                    <a:ext uri="{9D8B030D-6E8A-4147-A177-3AD203B41FA5}">
                      <a16:colId xmlns:a16="http://schemas.microsoft.com/office/drawing/2014/main" val="20001"/>
                    </a:ext>
                  </a:extLst>
                </a:gridCol>
                <a:gridCol w="1713183">
                  <a:extLst>
                    <a:ext uri="{9D8B030D-6E8A-4147-A177-3AD203B41FA5}">
                      <a16:colId xmlns:a16="http://schemas.microsoft.com/office/drawing/2014/main" val="20002"/>
                    </a:ext>
                  </a:extLst>
                </a:gridCol>
                <a:gridCol w="1714939">
                  <a:extLst>
                    <a:ext uri="{9D8B030D-6E8A-4147-A177-3AD203B41FA5}">
                      <a16:colId xmlns:a16="http://schemas.microsoft.com/office/drawing/2014/main" val="20003"/>
                    </a:ext>
                  </a:extLst>
                </a:gridCol>
              </a:tblGrid>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DEPTH</a:t>
                      </a:r>
                    </a:p>
                  </a:txBody>
                  <a:tcPr marL="91430" marR="9143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NODES</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TIME</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MEMORY</a:t>
                      </a:r>
                    </a:p>
                  </a:txBody>
                  <a:tcPr marL="91430" marR="9143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a:t>
                      </a:r>
                    </a:p>
                  </a:txBody>
                  <a:tcPr marL="91430" marR="91430"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110</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0.11 milliseconds</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107  kilobytes</a:t>
                      </a:r>
                    </a:p>
                  </a:txBody>
                  <a:tcPr marL="91430" marR="9143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4</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11110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milliseconds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10.6 megabytes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6</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6</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8</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8</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 minutes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103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 hours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 terabytes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12</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12</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13 days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a:t>
                      </a:r>
                      <a:r>
                        <a:rPr kumimoji="0" lang="en-US" sz="1600" b="1" i="0" u="none" strike="noStrike" cap="none" normalizeH="0" baseline="0" err="1">
                          <a:ln>
                            <a:noFill/>
                          </a:ln>
                          <a:solidFill>
                            <a:schemeClr val="tx1"/>
                          </a:solidFill>
                          <a:effectLst/>
                          <a:latin typeface="Times" pitchFamily="18" charset="0"/>
                        </a:rPr>
                        <a:t>petabytes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14</a:t>
                      </a:r>
                    </a:p>
                  </a:txBody>
                  <a:tcPr marL="91430" marR="9143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14</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3.5 years</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99 </a:t>
                      </a:r>
                      <a:r>
                        <a:rPr kumimoji="0" lang="en-US" sz="1600" b="1" i="0" u="none" strike="noStrike" cap="none" normalizeH="0" baseline="0" err="1">
                          <a:ln>
                            <a:noFill/>
                          </a:ln>
                          <a:solidFill>
                            <a:schemeClr val="tx1"/>
                          </a:solidFill>
                          <a:effectLst/>
                          <a:latin typeface="Times" pitchFamily="18" charset="0"/>
                        </a:rPr>
                        <a:t>petabytles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33</a:t>
            </a:fld>
            <a:endParaRPr lang="en-US" altLang="en-US"/>
          </a:p>
        </p:txBody>
      </p:sp>
    </p:spTree>
    <p:extLst>
      <p:ext uri="{BB962C8B-B14F-4D97-AF65-F5344CB8AC3E}">
        <p14:creationId xmlns:p14="http://schemas.microsoft.com/office/powerpoint/2010/main" val="1946005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1828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a:t>Put successors at the </a:t>
            </a:r>
            <a:r>
              <a:rPr lang="en-US" i="1"/>
              <a:t>front </a:t>
            </a:r>
            <a:r>
              <a:rPr lang="en-US"/>
              <a:t>of </a:t>
            </a:r>
            <a:r>
              <a:rPr lang="en-US" i="1">
                <a:solidFill>
                  <a:schemeClr val="accent2"/>
                </a:solidFill>
              </a:rPr>
              <a:t>frontier </a:t>
            </a:r>
            <a:r>
              <a:rPr lang="en-US"/>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34</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87687" y="2895601"/>
            <a:ext cx="5941423" cy="4457227"/>
          </a:xfrm>
          <a:prstGeom prst="rect">
            <a:avLst/>
          </a:prstGeom>
          <a:noFill/>
        </p:spPr>
      </p:pic>
      <p:sp>
        <p:nvSpPr>
          <p:cNvPr id="7" name="TextBox 6"/>
          <p:cNvSpPr txBox="1"/>
          <p:nvPr/>
        </p:nvSpPr>
        <p:spPr bwMode="auto">
          <a:xfrm>
            <a:off x="1455167" y="6239119"/>
            <a:ext cx="335861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a:t>Image credit: </a:t>
            </a:r>
            <a:r>
              <a:rPr lang="en-US" sz="1400" dirty="0">
                <a:latin typeface="Calibri"/>
                <a:cs typeface="Calibri"/>
              </a:rPr>
              <a:t>Dan Klein and Pieter </a:t>
            </a:r>
            <a:r>
              <a:rPr lang="en-US" sz="1400" dirty="0" err="1">
                <a:latin typeface="Calibri"/>
                <a:cs typeface="Calibri"/>
              </a:rPr>
              <a:t>Abbeel</a:t>
            </a:r>
            <a:endParaRPr lang="en-US" sz="1400" dirty="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91965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2"/>
          <p:cNvSpPr>
            <a:spLocks noGrp="1" noChangeArrowheads="1"/>
          </p:cNvSpPr>
          <p:nvPr>
            <p:ph type="title"/>
          </p:nvPr>
        </p:nvSpPr>
        <p:spPr/>
        <p:txBody>
          <a:bodyPr/>
          <a:lstStyle/>
          <a:p>
            <a:r>
              <a:rPr lang="en-US" sz="2800"/>
              <a:t>Properties of depth-first search</a:t>
            </a:r>
          </a:p>
        </p:txBody>
      </p:sp>
      <p:sp>
        <p:nvSpPr>
          <p:cNvPr id="56327" name="Rectangle 3"/>
          <p:cNvSpPr>
            <a:spLocks noGrp="1" noChangeArrowheads="1"/>
          </p:cNvSpPr>
          <p:nvPr>
            <p:ph type="body" idx="1"/>
          </p:nvPr>
        </p:nvSpPr>
        <p:spPr/>
        <p:txBody>
          <a:bodyPr/>
          <a:lstStyle/>
          <a:p>
            <a:pPr>
              <a:lnSpc>
                <a:spcPct val="90000"/>
              </a:lnSpc>
            </a:pPr>
            <a:r>
              <a:rPr lang="en-US" u="sng">
                <a:solidFill>
                  <a:srgbClr val="CC0099"/>
                </a:solidFill>
              </a:rPr>
              <a:t>Complete?</a:t>
            </a:r>
            <a:r>
              <a:rPr lang="en-US"/>
              <a:t> 	No: fails in infinite-depth spaces, spaces with loops</a:t>
            </a:r>
          </a:p>
          <a:p>
            <a:pPr lvl="1">
              <a:lnSpc>
                <a:spcPct val="90000"/>
              </a:lnSpc>
            </a:pPr>
            <a:r>
              <a:rPr lang="en-US" sz="1800"/>
              <a:t>Modify to avoid repeated states along path</a:t>
            </a:r>
          </a:p>
          <a:p>
            <a:pPr lvl="2">
              <a:lnSpc>
                <a:spcPct val="90000"/>
              </a:lnSpc>
              <a:buFontTx/>
              <a:buNone/>
            </a:pPr>
            <a:r>
              <a:rPr lang="en-US" sz="1600">
                <a:sym typeface="Wingdings" pitchFamily="2" charset="2"/>
              </a:rPr>
              <a:t></a:t>
            </a:r>
            <a:r>
              <a:rPr lang="en-US" sz="1600"/>
              <a:t> complete in finite spaces</a:t>
            </a:r>
          </a:p>
          <a:p>
            <a:pPr>
              <a:lnSpc>
                <a:spcPct val="90000"/>
              </a:lnSpc>
            </a:pPr>
            <a:r>
              <a:rPr lang="en-US" u="sng">
                <a:solidFill>
                  <a:srgbClr val="CC0099"/>
                </a:solidFill>
              </a:rPr>
              <a:t>Time?</a:t>
            </a:r>
            <a:r>
              <a:rPr lang="en-US"/>
              <a:t> 	</a:t>
            </a:r>
            <a:r>
              <a:rPr lang="en-US" i="1"/>
              <a:t>O(</a:t>
            </a:r>
            <a:r>
              <a:rPr lang="en-US" i="1" err="1"/>
              <a:t>b</a:t>
            </a:r>
            <a:r>
              <a:rPr lang="en-US" i="1" baseline="30000" err="1"/>
              <a:t>m</a:t>
            </a:r>
            <a:r>
              <a:rPr lang="en-US" i="1"/>
              <a:t>)</a:t>
            </a:r>
            <a:r>
              <a:rPr lang="en-US"/>
              <a:t>: terrible if </a:t>
            </a:r>
            <a:r>
              <a:rPr lang="en-US" i="1"/>
              <a:t>m</a:t>
            </a:r>
            <a:r>
              <a:rPr lang="en-US"/>
              <a:t> is much larger than </a:t>
            </a:r>
            <a:r>
              <a:rPr lang="en-US" i="1"/>
              <a:t>d</a:t>
            </a:r>
          </a:p>
          <a:p>
            <a:pPr lvl="1">
              <a:lnSpc>
                <a:spcPct val="90000"/>
              </a:lnSpc>
            </a:pPr>
            <a:r>
              <a:rPr lang="en-US" sz="1800"/>
              <a:t> but if solutions are dense, may be much faster than breadth-first</a:t>
            </a:r>
          </a:p>
          <a:p>
            <a:pPr lvl="1">
              <a:lnSpc>
                <a:spcPct val="90000"/>
              </a:lnSpc>
            </a:pPr>
            <a:endParaRPr lang="en-US" sz="1800"/>
          </a:p>
          <a:p>
            <a:pPr>
              <a:lnSpc>
                <a:spcPct val="90000"/>
              </a:lnSpc>
            </a:pPr>
            <a:r>
              <a:rPr lang="en-US" u="sng">
                <a:solidFill>
                  <a:srgbClr val="CC0099"/>
                </a:solidFill>
              </a:rPr>
              <a:t>Space?</a:t>
            </a:r>
            <a:r>
              <a:rPr lang="en-US"/>
              <a:t> 	</a:t>
            </a:r>
            <a:r>
              <a:rPr lang="en-US" i="1"/>
              <a:t>O(b</a:t>
            </a:r>
            <a:r>
              <a:rPr lang="en-US" i="1">
                <a:sym typeface="Symbol" pitchFamily="18" charset="2"/>
              </a:rPr>
              <a:t>*</a:t>
            </a:r>
            <a:r>
              <a:rPr lang="en-US" i="1"/>
              <a:t>m), </a:t>
            </a:r>
            <a:r>
              <a:rPr lang="en-US"/>
              <a:t>i.e., linear space!</a:t>
            </a:r>
          </a:p>
          <a:p>
            <a:pPr>
              <a:lnSpc>
                <a:spcPct val="90000"/>
              </a:lnSpc>
            </a:pPr>
            <a:endParaRPr lang="en-US"/>
          </a:p>
          <a:p>
            <a:pPr>
              <a:lnSpc>
                <a:spcPct val="90000"/>
              </a:lnSpc>
            </a:pPr>
            <a:r>
              <a:rPr lang="en-US" u="sng">
                <a:solidFill>
                  <a:srgbClr val="CC0099"/>
                </a:solidFill>
              </a:rPr>
              <a:t>Optimal?</a:t>
            </a:r>
            <a:r>
              <a:rPr lang="en-US"/>
              <a:t> 	No</a:t>
            </a:r>
          </a:p>
          <a:p>
            <a:pPr>
              <a:lnSpc>
                <a:spcPct val="90000"/>
              </a:lnSpc>
            </a:pPr>
            <a:endParaRPr lang="en-US"/>
          </a:p>
          <a:p>
            <a:pPr lvl="1" algn="ctr">
              <a:lnSpc>
                <a:spcPct val="90000"/>
              </a:lnSpc>
              <a:buFontTx/>
              <a:buNone/>
            </a:pPr>
            <a:r>
              <a:rPr lang="en-US" sz="1800" i="1"/>
              <a:t>b: maximum branching factor of search tree</a:t>
            </a:r>
          </a:p>
          <a:p>
            <a:pPr lvl="1" algn="ctr">
              <a:lnSpc>
                <a:spcPct val="90000"/>
              </a:lnSpc>
              <a:buFontTx/>
              <a:buNone/>
            </a:pPr>
            <a:r>
              <a:rPr lang="en-US" sz="1800" i="1"/>
              <a:t>d: depth of the least cost solution</a:t>
            </a:r>
          </a:p>
          <a:p>
            <a:pPr lvl="1" algn="ctr">
              <a:lnSpc>
                <a:spcPct val="90000"/>
              </a:lnSpc>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a:lnSpc>
                <a:spcPct val="90000"/>
              </a:lnSpc>
            </a:pPr>
            <a:endParaRPr 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35</a:t>
            </a:fld>
            <a:endParaRPr lang="en-US" altLang="en-US"/>
          </a:p>
        </p:txBody>
      </p:sp>
    </p:spTree>
    <p:extLst>
      <p:ext uri="{BB962C8B-B14F-4D97-AF65-F5344CB8AC3E}">
        <p14:creationId xmlns:p14="http://schemas.microsoft.com/office/powerpoint/2010/main" val="899556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r>
              <a:rPr lang="en-US"/>
              <a:t>Depth-first vs Breadth-first</a:t>
            </a:r>
          </a:p>
        </p:txBody>
      </p:sp>
      <p:sp>
        <p:nvSpPr>
          <p:cNvPr id="57351" name="Rectangle 3"/>
          <p:cNvSpPr>
            <a:spLocks noGrp="1" noChangeArrowheads="1"/>
          </p:cNvSpPr>
          <p:nvPr>
            <p:ph type="body" idx="1"/>
          </p:nvPr>
        </p:nvSpPr>
        <p:spPr/>
        <p:txBody>
          <a:bodyPr/>
          <a:lstStyle/>
          <a:p>
            <a:r>
              <a:rPr lang="en-US" sz="2800"/>
              <a:t>Use depth-first if</a:t>
            </a:r>
          </a:p>
          <a:p>
            <a:pPr lvl="1"/>
            <a:r>
              <a:rPr lang="en-US" sz="2400" i="1">
                <a:solidFill>
                  <a:srgbClr val="C00000"/>
                </a:solidFill>
              </a:rPr>
              <a:t>Space is restricted</a:t>
            </a:r>
            <a:r>
              <a:rPr lang="en-US" sz="2400">
                <a:solidFill>
                  <a:srgbClr val="C00000"/>
                </a:solidFill>
              </a:rPr>
              <a:t> </a:t>
            </a:r>
          </a:p>
          <a:p>
            <a:pPr lvl="1"/>
            <a:r>
              <a:rPr lang="en-US" sz="2400"/>
              <a:t>There are many possible solutions with long paths and wrong paths are usually terminated quickly</a:t>
            </a:r>
          </a:p>
          <a:p>
            <a:pPr lvl="1"/>
            <a:r>
              <a:rPr lang="en-US" sz="2400"/>
              <a:t>Search can be fine-tuned quickly</a:t>
            </a:r>
          </a:p>
          <a:p>
            <a:endParaRPr lang="en-US" sz="2800"/>
          </a:p>
          <a:p>
            <a:r>
              <a:rPr lang="en-US" sz="2800"/>
              <a:t>Use breadth-first if</a:t>
            </a:r>
          </a:p>
          <a:p>
            <a:pPr lvl="1"/>
            <a:r>
              <a:rPr lang="en-US" sz="2400" i="1">
                <a:solidFill>
                  <a:srgbClr val="C00000"/>
                </a:solidFill>
              </a:rPr>
              <a:t>Possible infinite paths</a:t>
            </a:r>
          </a:p>
          <a:p>
            <a:pPr lvl="1"/>
            <a:r>
              <a:rPr lang="en-US" sz="2400"/>
              <a:t>Some solutions have short paths</a:t>
            </a:r>
          </a:p>
          <a:p>
            <a:pPr lvl="1"/>
            <a:r>
              <a:rPr lang="en-US" sz="2400"/>
              <a:t>Can quickly discard unlikely paths</a:t>
            </a: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1414654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Formulating Search Problems – An Example</a:t>
            </a:r>
          </a:p>
          <a:p>
            <a:endParaRPr lang="en-US"/>
          </a:p>
          <a:p>
            <a:r>
              <a:rPr lang="en-US"/>
              <a:t>Search Fundamentals</a:t>
            </a:r>
          </a:p>
          <a:p>
            <a:endParaRPr lang="en-US" i="1">
              <a:solidFill>
                <a:srgbClr val="FF0000"/>
              </a:solidFill>
            </a:endParaRPr>
          </a:p>
          <a:p>
            <a:r>
              <a:rPr lang="en-US"/>
              <a:t>Introduction to Uninformed Search </a:t>
            </a:r>
          </a:p>
          <a:p>
            <a:pPr lvl="1"/>
            <a:r>
              <a:rPr lang="en-US" sz="2400"/>
              <a:t>Review of Breadth first and Depth-first search</a:t>
            </a:r>
          </a:p>
          <a:p>
            <a:pPr lvl="1"/>
            <a:endParaRPr lang="en-US"/>
          </a:p>
          <a:p>
            <a:pPr>
              <a:lnSpc>
                <a:spcPct val="90000"/>
              </a:lnSpc>
            </a:pPr>
            <a:r>
              <a:rPr lang="en-US" sz="2500" i="1">
                <a:solidFill>
                  <a:srgbClr val="FF0000"/>
                </a:solidFill>
              </a:rPr>
              <a:t>Iterative deepening search (AIMA 3.4.4-5)</a:t>
            </a:r>
          </a:p>
          <a:p>
            <a:pPr lvl="1">
              <a:lnSpc>
                <a:spcPct val="90000"/>
              </a:lnSpc>
            </a:pPr>
            <a:r>
              <a:rPr lang="en-US" sz="2400" i="1">
                <a:solidFill>
                  <a:srgbClr val="FF0000"/>
                </a:solidFill>
              </a:rPr>
              <a:t>Strange Subroutine: Depth-limited search</a:t>
            </a:r>
          </a:p>
          <a:p>
            <a:pPr lvl="1">
              <a:lnSpc>
                <a:spcPct val="90000"/>
              </a:lnSpc>
            </a:pPr>
            <a:r>
              <a:rPr lang="en-US" sz="2400" i="1">
                <a:solidFill>
                  <a:srgbClr val="FF0000"/>
                </a:solidFill>
              </a:rPr>
              <a:t>Depth-limited search + iteration = WIN!!</a:t>
            </a:r>
          </a:p>
          <a:p>
            <a:pPr lvl="1">
              <a:lnSpc>
                <a:spcPct val="90000"/>
              </a:lnSpc>
            </a:pPr>
            <a:endParaRPr lang="en-US" sz="2100"/>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37</a:t>
            </a:fld>
            <a:endParaRPr lang="en-US" altLang="en-US"/>
          </a:p>
        </p:txBody>
      </p:sp>
    </p:spTree>
    <p:extLst>
      <p:ext uri="{BB962C8B-B14F-4D97-AF65-F5344CB8AC3E}">
        <p14:creationId xmlns:p14="http://schemas.microsoft.com/office/powerpoint/2010/main" val="3139559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88F3560-0145-4738-8DB2-1BBDDEF7F1E2}" type="slidenum">
              <a:rPr lang="en-US" altLang="en-US" sz="1400"/>
              <a:pPr/>
              <a:t>38</a:t>
            </a:fld>
            <a:endParaRPr lang="en-US" altLang="en-US" sz="1400"/>
          </a:p>
        </p:txBody>
      </p:sp>
      <p:sp>
        <p:nvSpPr>
          <p:cNvPr id="68614" name="Rectangle 2"/>
          <p:cNvSpPr>
            <a:spLocks noGrp="1" noChangeArrowheads="1"/>
          </p:cNvSpPr>
          <p:nvPr>
            <p:ph type="title"/>
          </p:nvPr>
        </p:nvSpPr>
        <p:spPr/>
        <p:txBody>
          <a:bodyPr/>
          <a:lstStyle/>
          <a:p>
            <a:r>
              <a:rPr lang="en-US" altLang="en-US"/>
              <a:t>Search Conundrum</a:t>
            </a:r>
          </a:p>
        </p:txBody>
      </p:sp>
      <p:sp>
        <p:nvSpPr>
          <p:cNvPr id="68615" name="Rectangle 3"/>
          <p:cNvSpPr>
            <a:spLocks noGrp="1" noChangeArrowheads="1"/>
          </p:cNvSpPr>
          <p:nvPr>
            <p:ph type="body" idx="1"/>
          </p:nvPr>
        </p:nvSpPr>
        <p:spPr/>
        <p:txBody>
          <a:bodyPr>
            <a:normAutofit lnSpcReduction="10000"/>
          </a:bodyPr>
          <a:lstStyle/>
          <a:p>
            <a:pPr>
              <a:lnSpc>
                <a:spcPct val="90000"/>
              </a:lnSpc>
            </a:pPr>
            <a:r>
              <a:rPr lang="en-US" altLang="en-US" sz="3200"/>
              <a:t>Breadth-first</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Complete, </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Optimal</a:t>
            </a:r>
            <a:br>
              <a:rPr lang="en-US" altLang="en-US" sz="2800"/>
            </a:br>
            <a:r>
              <a:rPr lang="en-US" altLang="en-US" sz="2800">
                <a:solidFill>
                  <a:srgbClr val="C00000"/>
                </a:solidFill>
                <a:latin typeface="Engravers MT" panose="02090707080505020304" pitchFamily="18" charset="0"/>
                <a:sym typeface="Wingdings" panose="05000000000000000000" pitchFamily="2" charset="2"/>
              </a:rPr>
              <a:t> </a:t>
            </a:r>
            <a:r>
              <a:rPr lang="en-US" altLang="en-US" sz="2800" i="1"/>
              <a:t>but </a:t>
            </a:r>
            <a:r>
              <a:rPr lang="en-US" altLang="en-US" sz="2800"/>
              <a:t>uses </a:t>
            </a:r>
            <a:r>
              <a:rPr lang="en-US" altLang="en-US" sz="2800" i="1"/>
              <a:t>O(</a:t>
            </a:r>
            <a:r>
              <a:rPr lang="en-US" altLang="en-US" sz="2800" i="1" err="1"/>
              <a:t>b</a:t>
            </a:r>
            <a:r>
              <a:rPr lang="en-US" altLang="en-US" sz="2800" i="1" baseline="30000" err="1"/>
              <a:t>d</a:t>
            </a:r>
            <a:r>
              <a:rPr lang="en-US" altLang="en-US" sz="2800"/>
              <a:t>) space</a:t>
            </a:r>
          </a:p>
          <a:p>
            <a:pPr marL="457200" lvl="1" indent="0">
              <a:buNone/>
            </a:pPr>
            <a:endParaRPr lang="en-US" altLang="en-US" sz="200" i="1"/>
          </a:p>
          <a:p>
            <a:pPr>
              <a:lnSpc>
                <a:spcPct val="90000"/>
              </a:lnSpc>
            </a:pPr>
            <a:r>
              <a:rPr lang="en-US" altLang="en-US" sz="3200"/>
              <a:t>Depth-first	</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complete </a:t>
            </a:r>
            <a:r>
              <a:rPr lang="en-US" altLang="en-US" sz="2800" i="1">
                <a:effectLst>
                  <a:outerShdw blurRad="38100" dist="38100" dir="2700000" algn="tl">
                    <a:srgbClr val="000000">
                      <a:alpha val="43137"/>
                    </a:srgbClr>
                  </a:outerShdw>
                </a:effectLst>
              </a:rPr>
              <a:t>unless m is bounded</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optimal</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Uses </a:t>
            </a:r>
            <a:r>
              <a:rPr lang="en-US" altLang="en-US" sz="2800" i="1"/>
              <a:t>O(</a:t>
            </a:r>
            <a:r>
              <a:rPr lang="en-US" altLang="en-US" sz="2800" i="1" err="1"/>
              <a:t>b</a:t>
            </a:r>
            <a:r>
              <a:rPr lang="en-US" altLang="en-US" sz="2800" i="1" baseline="30000" err="1"/>
              <a:t>m</a:t>
            </a:r>
            <a:r>
              <a:rPr lang="en-US" altLang="en-US" sz="2800" i="1"/>
              <a:t>)</a:t>
            </a:r>
            <a:r>
              <a:rPr lang="en-US" altLang="en-US" sz="2800"/>
              <a:t> time; terrible if m &gt;&gt; d</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 </a:t>
            </a:r>
            <a:r>
              <a:rPr lang="en-US" altLang="en-US" sz="2800" i="1"/>
              <a:t>but</a:t>
            </a:r>
            <a:r>
              <a:rPr lang="en-US" altLang="en-US" sz="2800" b="1" i="1"/>
              <a:t> </a:t>
            </a:r>
            <a:r>
              <a:rPr lang="en-US" altLang="en-US" sz="2800"/>
              <a:t>only uses </a:t>
            </a:r>
            <a:r>
              <a:rPr lang="en-US" altLang="en-US" sz="2800" i="1"/>
              <a:t>O(</a:t>
            </a:r>
            <a:r>
              <a:rPr lang="en-US" altLang="en-US" sz="2800" b="1" i="1" err="1"/>
              <a:t>b</a:t>
            </a:r>
            <a:r>
              <a:rPr lang="en-US" altLang="en-US" sz="2800" b="1" i="1" err="1">
                <a:sym typeface="Symbol" pitchFamily="18" charset="2"/>
              </a:rPr>
              <a:t></a:t>
            </a:r>
            <a:r>
              <a:rPr lang="en-US" altLang="en-US" sz="2800" b="1" i="1" err="1"/>
              <a:t>m</a:t>
            </a:r>
            <a:r>
              <a:rPr lang="en-US" altLang="en-US" sz="2800" b="1" i="1"/>
              <a:t>) space</a:t>
            </a:r>
            <a:endParaRPr lang="en-US" altLang="en-US" sz="2800"/>
          </a:p>
          <a:p>
            <a:pPr>
              <a:lnSpc>
                <a:spcPct val="90000"/>
              </a:lnSpc>
              <a:buFont typeface="Symbol" pitchFamily="18" charset="2"/>
              <a:buNone/>
            </a:pPr>
            <a:endParaRPr lang="en-US" altLang="en-US" sz="1200"/>
          </a:p>
          <a:p>
            <a:pPr algn="ctr">
              <a:lnSpc>
                <a:spcPct val="90000"/>
              </a:lnSpc>
              <a:buFont typeface="Symbol" pitchFamily="18" charset="2"/>
              <a:buNone/>
            </a:pPr>
            <a:r>
              <a:rPr lang="en-US" altLang="en-US" sz="3200"/>
              <a:t>How can we get the best of both?</a:t>
            </a:r>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38</a:t>
            </a:fld>
            <a:endParaRPr lang="en-US" altLang="en-US"/>
          </a:p>
        </p:txBody>
      </p:sp>
    </p:spTree>
    <p:extLst>
      <p:ext uri="{BB962C8B-B14F-4D97-AF65-F5344CB8AC3E}">
        <p14:creationId xmlns:p14="http://schemas.microsoft.com/office/powerpoint/2010/main" val="968089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5CE4E1A-A494-4849-8BCE-AD6C052A8722}" type="slidenum">
              <a:rPr lang="en-US" altLang="en-US" sz="1400"/>
              <a:pPr/>
              <a:t>39</a:t>
            </a:fld>
            <a:endParaRPr lang="en-US" altLang="en-US" sz="1400"/>
          </a:p>
        </p:txBody>
      </p:sp>
      <p:sp>
        <p:nvSpPr>
          <p:cNvPr id="69638" name="Rectangle 2"/>
          <p:cNvSpPr>
            <a:spLocks noGrp="1" noChangeArrowheads="1"/>
          </p:cNvSpPr>
          <p:nvPr>
            <p:ph type="title"/>
          </p:nvPr>
        </p:nvSpPr>
        <p:spPr/>
        <p:txBody>
          <a:bodyPr/>
          <a:lstStyle/>
          <a:p>
            <a:r>
              <a:rPr lang="en-US"/>
              <a:t>Depth-limited search: A building block</a:t>
            </a:r>
          </a:p>
        </p:txBody>
      </p:sp>
      <p:sp>
        <p:nvSpPr>
          <p:cNvPr id="69639" name="Rectangle 3"/>
          <p:cNvSpPr>
            <a:spLocks noGrp="1" noChangeArrowheads="1"/>
          </p:cNvSpPr>
          <p:nvPr>
            <p:ph type="body" idx="1"/>
          </p:nvPr>
        </p:nvSpPr>
        <p:spPr>
          <a:xfrm>
            <a:off x="2209800" y="1295400"/>
            <a:ext cx="7772400" cy="4808538"/>
          </a:xfrm>
        </p:spPr>
        <p:txBody>
          <a:bodyPr>
            <a:normAutofit lnSpcReduction="10000"/>
          </a:bodyPr>
          <a:lstStyle/>
          <a:p>
            <a:pPr>
              <a:lnSpc>
                <a:spcPct val="90000"/>
              </a:lnSpc>
            </a:pPr>
            <a:r>
              <a:rPr lang="en-US" sz="2800"/>
              <a:t>Depth-First search </a:t>
            </a:r>
            <a:r>
              <a:rPr lang="en-US" sz="2800" i="1">
                <a:solidFill>
                  <a:srgbClr val="C00000"/>
                </a:solidFill>
              </a:rPr>
              <a:t>but with depth limit </a:t>
            </a:r>
            <a:r>
              <a:rPr lang="en-US" sz="2800" i="1">
                <a:solidFill>
                  <a:srgbClr val="C00000"/>
                </a:solidFill>
                <a:latin typeface="Monotype Corsiva" pitchFamily="66" charset="0"/>
              </a:rPr>
              <a:t>l</a:t>
            </a:r>
            <a:r>
              <a:rPr lang="en-US" sz="2800" i="1">
                <a:solidFill>
                  <a:srgbClr val="C00000"/>
                </a:solidFill>
              </a:rPr>
              <a:t>.</a:t>
            </a:r>
          </a:p>
          <a:p>
            <a:pPr lvl="1">
              <a:lnSpc>
                <a:spcPct val="90000"/>
              </a:lnSpc>
            </a:pPr>
            <a:r>
              <a:rPr lang="en-US" sz="2500"/>
              <a:t>i.e. nodes at depth </a:t>
            </a:r>
            <a:r>
              <a:rPr lang="en-US" sz="2500" i="1">
                <a:latin typeface="Monotype Corsiva" pitchFamily="66" charset="0"/>
              </a:rPr>
              <a:t>l  </a:t>
            </a:r>
            <a:r>
              <a:rPr lang="en-US" sz="2500" i="1">
                <a:solidFill>
                  <a:srgbClr val="C00000"/>
                </a:solidFill>
              </a:rPr>
              <a:t>have no successors.</a:t>
            </a:r>
          </a:p>
          <a:p>
            <a:pPr lvl="1">
              <a:lnSpc>
                <a:spcPct val="90000"/>
              </a:lnSpc>
            </a:pPr>
            <a:r>
              <a:rPr lang="en-US" sz="2500"/>
              <a:t>No infinite-path problem!</a:t>
            </a:r>
          </a:p>
          <a:p>
            <a:pPr>
              <a:lnSpc>
                <a:spcPct val="90000"/>
              </a:lnSpc>
            </a:pPr>
            <a:endParaRPr lang="en-US" sz="2800"/>
          </a:p>
          <a:p>
            <a:pPr>
              <a:lnSpc>
                <a:spcPct val="90000"/>
              </a:lnSpc>
            </a:pPr>
            <a:r>
              <a:rPr lang="en-US" sz="2800"/>
              <a:t>If </a:t>
            </a:r>
            <a:r>
              <a:rPr lang="en-US" sz="2800" i="1">
                <a:latin typeface="Monotype Corsiva" pitchFamily="66" charset="0"/>
              </a:rPr>
              <a:t>l</a:t>
            </a:r>
            <a:r>
              <a:rPr lang="en-US" sz="2800" i="1"/>
              <a:t> = d</a:t>
            </a:r>
            <a:r>
              <a:rPr lang="en-US" sz="2800"/>
              <a:t> (by luck!), then optimal</a:t>
            </a:r>
          </a:p>
          <a:p>
            <a:pPr lvl="1">
              <a:lnSpc>
                <a:spcPct val="90000"/>
              </a:lnSpc>
            </a:pPr>
            <a:r>
              <a:rPr lang="en-US" sz="2400"/>
              <a:t>But:</a:t>
            </a:r>
          </a:p>
          <a:p>
            <a:pPr lvl="2">
              <a:lnSpc>
                <a:spcPct val="90000"/>
              </a:lnSpc>
            </a:pPr>
            <a:r>
              <a:rPr lang="en-US" sz="2400" b="1"/>
              <a:t>If </a:t>
            </a:r>
            <a:r>
              <a:rPr lang="en-US" sz="2400" b="1" i="1">
                <a:latin typeface="Monotype Corsiva" pitchFamily="66" charset="0"/>
              </a:rPr>
              <a:t>l </a:t>
            </a:r>
            <a:r>
              <a:rPr lang="en-US" sz="2400" b="1" i="1"/>
              <a:t>&lt; d</a:t>
            </a:r>
            <a:r>
              <a:rPr lang="en-US" sz="2400" b="1"/>
              <a:t> then incomplete </a:t>
            </a:r>
            <a:r>
              <a:rPr lang="en-US" sz="2800" b="1">
                <a:solidFill>
                  <a:srgbClr val="C00000"/>
                </a:solidFill>
                <a:sym typeface="Wingdings" panose="05000000000000000000" pitchFamily="2" charset="2"/>
              </a:rPr>
              <a:t></a:t>
            </a:r>
            <a:endParaRPr lang="en-US" sz="2400" b="1">
              <a:solidFill>
                <a:srgbClr val="C00000"/>
              </a:solidFill>
            </a:endParaRPr>
          </a:p>
          <a:p>
            <a:pPr lvl="2">
              <a:lnSpc>
                <a:spcPct val="90000"/>
              </a:lnSpc>
            </a:pPr>
            <a:r>
              <a:rPr lang="en-US" sz="2400" b="1"/>
              <a:t>If </a:t>
            </a:r>
            <a:r>
              <a:rPr lang="en-US" sz="2400" b="1" i="1">
                <a:latin typeface="Monotype Corsiva" pitchFamily="66" charset="0"/>
              </a:rPr>
              <a:t>l</a:t>
            </a:r>
            <a:r>
              <a:rPr lang="en-US" sz="2400" b="1" i="1"/>
              <a:t> &gt; d</a:t>
            </a:r>
            <a:r>
              <a:rPr lang="en-US" sz="2400" b="1"/>
              <a:t> then not optimal </a:t>
            </a:r>
            <a:r>
              <a:rPr lang="en-US" sz="2800" b="1">
                <a:solidFill>
                  <a:srgbClr val="C00000"/>
                </a:solidFill>
                <a:sym typeface="Wingdings" panose="05000000000000000000" pitchFamily="2" charset="2"/>
              </a:rPr>
              <a:t></a:t>
            </a:r>
            <a:endParaRPr lang="en-US" sz="2800" b="1">
              <a:solidFill>
                <a:srgbClr val="C00000"/>
              </a:solidFill>
            </a:endParaRPr>
          </a:p>
          <a:p>
            <a:pPr lvl="1">
              <a:lnSpc>
                <a:spcPct val="90000"/>
              </a:lnSpc>
            </a:pPr>
            <a:endParaRPr lang="en-US" sz="2400"/>
          </a:p>
          <a:p>
            <a:pPr>
              <a:lnSpc>
                <a:spcPct val="90000"/>
              </a:lnSpc>
            </a:pPr>
            <a:r>
              <a:rPr lang="en-US" sz="2800"/>
              <a:t>Time complexity:</a:t>
            </a:r>
          </a:p>
          <a:p>
            <a:pPr>
              <a:lnSpc>
                <a:spcPct val="90000"/>
              </a:lnSpc>
            </a:pPr>
            <a:r>
              <a:rPr lang="en-US" sz="2800"/>
              <a:t>Space complexity: </a:t>
            </a:r>
            <a:r>
              <a:rPr lang="en-US" sz="2800">
                <a:sym typeface="Wingdings" panose="05000000000000000000" pitchFamily="2" charset="2"/>
              </a:rPr>
              <a:t>          </a:t>
            </a:r>
            <a:r>
              <a:rPr lang="en-US" sz="2800">
                <a:solidFill>
                  <a:schemeClr val="accent1">
                    <a:lumMod val="75000"/>
                  </a:schemeClr>
                </a:solidFill>
                <a:sym typeface="Wingdings" panose="05000000000000000000" pitchFamily="2" charset="2"/>
              </a:rPr>
              <a:t></a:t>
            </a:r>
            <a:endParaRPr lang="en-US" sz="2800">
              <a:solidFill>
                <a:schemeClr val="accent1">
                  <a:lumMod val="75000"/>
                </a:schemeClr>
              </a:solidFill>
            </a:endParaRPr>
          </a:p>
        </p:txBody>
      </p:sp>
      <p:graphicFrame>
        <p:nvGraphicFramePr>
          <p:cNvPr id="69640" name="Object 4"/>
          <p:cNvGraphicFramePr>
            <a:graphicFrameLocks noChangeAspect="1"/>
          </p:cNvGraphicFramePr>
          <p:nvPr/>
        </p:nvGraphicFramePr>
        <p:xfrm>
          <a:off x="5851525" y="5253832"/>
          <a:ext cx="946150" cy="568325"/>
        </p:xfrm>
        <a:graphic>
          <a:graphicData uri="http://schemas.openxmlformats.org/presentationml/2006/ole">
            <mc:AlternateContent xmlns:mc="http://schemas.openxmlformats.org/markup-compatibility/2006">
              <mc:Choice xmlns:v="urn:schemas-microsoft-com:vml" Requires="v">
                <p:oleObj spid="_x0000_s1091" name="Equation" r:id="rId4" imgW="380880" imgH="228600" progId="Equation.DSMT4">
                  <p:embed/>
                </p:oleObj>
              </mc:Choice>
              <mc:Fallback>
                <p:oleObj name="Equation" r:id="rId4" imgW="380880" imgH="228600" progId="Equation.DSMT4">
                  <p:embed/>
                  <p:pic>
                    <p:nvPicPr>
                      <p:cNvPr id="69640" name="Object 4"/>
                      <p:cNvPicPr>
                        <a:picLocks noChangeAspect="1" noChangeArrowheads="1"/>
                      </p:cNvPicPr>
                      <p:nvPr/>
                    </p:nvPicPr>
                    <p:blipFill>
                      <a:blip r:embed="rId5"/>
                      <a:srcRect/>
                      <a:stretch>
                        <a:fillRect/>
                      </a:stretch>
                    </p:blipFill>
                    <p:spPr bwMode="auto">
                      <a:xfrm>
                        <a:off x="5851525" y="5253832"/>
                        <a:ext cx="9461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1" name="Object 5"/>
          <p:cNvGraphicFramePr>
            <a:graphicFrameLocks noChangeAspect="1"/>
          </p:cNvGraphicFramePr>
          <p:nvPr/>
        </p:nvGraphicFramePr>
        <p:xfrm>
          <a:off x="5851525" y="5766595"/>
          <a:ext cx="882650" cy="409575"/>
        </p:xfrm>
        <a:graphic>
          <a:graphicData uri="http://schemas.openxmlformats.org/presentationml/2006/ole">
            <mc:AlternateContent xmlns:mc="http://schemas.openxmlformats.org/markup-compatibility/2006">
              <mc:Choice xmlns:v="urn:schemas-microsoft-com:vml" Requires="v">
                <p:oleObj spid="_x0000_s1092" name="Equation" r:id="rId6" imgW="355600" imgH="165100" progId="Equation.3">
                  <p:embed/>
                </p:oleObj>
              </mc:Choice>
              <mc:Fallback>
                <p:oleObj name="Equation" r:id="rId6" imgW="355600" imgH="165100" progId="Equation.3">
                  <p:embed/>
                  <p:pic>
                    <p:nvPicPr>
                      <p:cNvPr id="6964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1525" y="5766595"/>
                        <a:ext cx="8826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39</a:t>
            </a:fld>
            <a:endParaRPr lang="en-US" altLang="en-US"/>
          </a:p>
        </p:txBody>
      </p:sp>
    </p:spTree>
    <p:extLst>
      <p:ext uri="{BB962C8B-B14F-4D97-AF65-F5344CB8AC3E}">
        <p14:creationId xmlns:p14="http://schemas.microsoft.com/office/powerpoint/2010/main" val="1523522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C08E-701B-844B-8B68-364FD7E56D06}"/>
              </a:ext>
            </a:extLst>
          </p:cNvPr>
          <p:cNvSpPr>
            <a:spLocks noGrp="1"/>
          </p:cNvSpPr>
          <p:nvPr>
            <p:ph type="title"/>
          </p:nvPr>
        </p:nvSpPr>
        <p:spPr/>
        <p:txBody>
          <a:bodyPr/>
          <a:lstStyle/>
          <a:p>
            <a:r>
              <a:rPr lang="en-US" dirty="0"/>
              <a:t>Problem-Solving Agent </a:t>
            </a:r>
          </a:p>
        </p:txBody>
      </p:sp>
      <p:sp>
        <p:nvSpPr>
          <p:cNvPr id="4" name="Content Placeholder 3">
            <a:extLst>
              <a:ext uri="{FF2B5EF4-FFF2-40B4-BE49-F238E27FC236}">
                <a16:creationId xmlns:a16="http://schemas.microsoft.com/office/drawing/2014/main" id="{7AC428C4-C858-1E43-901F-1AB86E2F68F4}"/>
              </a:ext>
            </a:extLst>
          </p:cNvPr>
          <p:cNvSpPr>
            <a:spLocks noGrp="1"/>
          </p:cNvSpPr>
          <p:nvPr>
            <p:ph sz="half" idx="1"/>
          </p:nvPr>
        </p:nvSpPr>
        <p:spPr/>
        <p:txBody>
          <a:bodyPr/>
          <a:lstStyle/>
          <a:p>
            <a:r>
              <a:rPr lang="en-US" dirty="0"/>
              <a:t>A problem-solving agent must </a:t>
            </a:r>
            <a:r>
              <a:rPr lang="en-US" b="1" dirty="0"/>
              <a:t>plan ahead</a:t>
            </a:r>
            <a:r>
              <a:rPr lang="en-US" dirty="0"/>
              <a:t>. </a:t>
            </a:r>
          </a:p>
          <a:p>
            <a:r>
              <a:rPr lang="en-US" dirty="0"/>
              <a:t>The computational process that it undertakes is called </a:t>
            </a:r>
            <a:r>
              <a:rPr lang="en-US" b="1" dirty="0"/>
              <a:t>search</a:t>
            </a:r>
            <a:r>
              <a:rPr lang="en-US" dirty="0"/>
              <a:t>. </a:t>
            </a:r>
          </a:p>
          <a:p>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p>
          <a:p>
            <a:r>
              <a:rPr lang="en-US" dirty="0"/>
              <a:t>Such a sequence is called a </a:t>
            </a:r>
            <a:r>
              <a:rPr lang="en-US" b="1" dirty="0"/>
              <a:t>solution.</a:t>
            </a:r>
          </a:p>
          <a:p>
            <a:r>
              <a:rPr lang="en-US" dirty="0"/>
              <a:t>   </a:t>
            </a:r>
          </a:p>
        </p:txBody>
      </p:sp>
      <p:pic>
        <p:nvPicPr>
          <p:cNvPr id="8" name="Content Placeholder 11" descr="A screen shot of a computer&#10;&#10;Description automatically generated">
            <a:extLst>
              <a:ext uri="{FF2B5EF4-FFF2-40B4-BE49-F238E27FC236}">
                <a16:creationId xmlns:a16="http://schemas.microsoft.com/office/drawing/2014/main" id="{27CA08C7-2367-4048-ACB5-4A922ACD0500}"/>
              </a:ext>
            </a:extLst>
          </p:cNvPr>
          <p:cNvPicPr>
            <a:picLocks noGrp="1" noChangeAspect="1"/>
          </p:cNvPicPr>
          <p:nvPr>
            <p:ph sz="half" idx="2"/>
          </p:nvPr>
        </p:nvPicPr>
        <p:blipFill>
          <a:blip r:embed="rId3"/>
          <a:stretch>
            <a:fillRect/>
          </a:stretch>
        </p:blipFill>
        <p:spPr>
          <a:xfrm>
            <a:off x="6323909" y="1825625"/>
            <a:ext cx="4878181" cy="4351338"/>
          </a:xfrm>
          <a:prstGeom prst="rect">
            <a:avLst/>
          </a:prstGeom>
        </p:spPr>
      </p:pic>
    </p:spTree>
    <p:extLst>
      <p:ext uri="{BB962C8B-B14F-4D97-AF65-F5344CB8AC3E}">
        <p14:creationId xmlns:p14="http://schemas.microsoft.com/office/powerpoint/2010/main" val="2791511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Date Placeholder 3"/>
          <p:cNvSpPr txBox="1">
            <a:spLocks noGrp="1"/>
          </p:cNvSpPr>
          <p:nvPr/>
        </p:nvSpPr>
        <p:spPr bwMode="auto">
          <a:xfrm>
            <a:off x="2209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066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4F2EFB00-B4CB-4BAB-926C-48E1AAC01ADE}" type="slidenum">
              <a:rPr lang="en-US" altLang="en-US" sz="1400"/>
              <a:pPr/>
              <a:t>40</a:t>
            </a:fld>
            <a:endParaRPr lang="en-US" altLang="en-US" sz="1400"/>
          </a:p>
        </p:txBody>
      </p:sp>
      <p:sp>
        <p:nvSpPr>
          <p:cNvPr id="70662" name="Rectangle 2"/>
          <p:cNvSpPr>
            <a:spLocks noGrp="1" noChangeArrowheads="1"/>
          </p:cNvSpPr>
          <p:nvPr>
            <p:ph type="title"/>
          </p:nvPr>
        </p:nvSpPr>
        <p:spPr/>
        <p:txBody>
          <a:bodyPr/>
          <a:lstStyle/>
          <a:p>
            <a:r>
              <a:rPr lang="en-US"/>
              <a:t>Iterative deepening search</a:t>
            </a:r>
          </a:p>
        </p:txBody>
      </p:sp>
      <p:sp>
        <p:nvSpPr>
          <p:cNvPr id="70663" name="Rectangle 3"/>
          <p:cNvSpPr>
            <a:spLocks noGrp="1" noChangeArrowheads="1"/>
          </p:cNvSpPr>
          <p:nvPr>
            <p:ph type="body" idx="1"/>
          </p:nvPr>
        </p:nvSpPr>
        <p:spPr>
          <a:xfrm>
            <a:off x="2209801" y="1295400"/>
            <a:ext cx="8247063" cy="4572000"/>
          </a:xfrm>
        </p:spPr>
        <p:txBody>
          <a:bodyPr>
            <a:normAutofit fontScale="85000" lnSpcReduction="20000"/>
          </a:bodyPr>
          <a:lstStyle/>
          <a:p>
            <a:pPr>
              <a:lnSpc>
                <a:spcPct val="110000"/>
              </a:lnSpc>
            </a:pPr>
            <a:r>
              <a:rPr lang="en-US" sz="2800"/>
              <a:t>A general strategy to find best depth limit </a:t>
            </a:r>
            <a:r>
              <a:rPr lang="en-US" sz="2800" i="1">
                <a:latin typeface="Times New Roman" panose="02020603050405020304" pitchFamily="18" charset="0"/>
                <a:cs typeface="Times New Roman" panose="02020603050405020304" pitchFamily="18" charset="0"/>
              </a:rPr>
              <a:t>l</a:t>
            </a:r>
            <a:r>
              <a:rPr lang="en-US" sz="2800"/>
              <a:t>.</a:t>
            </a:r>
          </a:p>
          <a:p>
            <a:pPr lvl="1">
              <a:lnSpc>
                <a:spcPct val="110000"/>
              </a:lnSpc>
            </a:pPr>
            <a:r>
              <a:rPr lang="en-US" sz="2400" b="1"/>
              <a:t>Key idea: use </a:t>
            </a:r>
            <a:r>
              <a:rPr lang="en-US" sz="2400" b="1" i="1"/>
              <a:t>Depth-limited search </a:t>
            </a:r>
            <a:r>
              <a:rPr lang="en-US" sz="2400" b="1"/>
              <a:t>as subroutine, with increasing </a:t>
            </a:r>
            <a:r>
              <a:rPr lang="en-US" sz="2800" b="1" i="1">
                <a:latin typeface="Times New Roman" panose="02020603050405020304" pitchFamily="18" charset="0"/>
                <a:cs typeface="Times New Roman" panose="02020603050405020304" pitchFamily="18" charset="0"/>
              </a:rPr>
              <a:t>l</a:t>
            </a:r>
            <a:r>
              <a:rPr lang="en-US" sz="2400" b="1"/>
              <a:t>.</a:t>
            </a:r>
          </a:p>
          <a:p>
            <a:pPr lvl="1">
              <a:lnSpc>
                <a:spcPct val="110000"/>
              </a:lnSpc>
            </a:pPr>
            <a:endParaRPr lang="en-US" sz="1100" b="1"/>
          </a:p>
          <a:p>
            <a:pPr lvl="2">
              <a:buNone/>
            </a:pPr>
            <a:r>
              <a:rPr lang="en-US" altLang="en-US" b="1">
                <a:latin typeface="Courier New" panose="02070309020205020404" pitchFamily="49" charset="0"/>
                <a:cs typeface="Courier New" panose="02070309020205020404" pitchFamily="49" charset="0"/>
              </a:rPr>
              <a:t>For </a:t>
            </a:r>
            <a:r>
              <a:rPr lang="en-US" altLang="en-US" b="1" i="1">
                <a:latin typeface="Times New Roman" panose="02020603050405020304" pitchFamily="18" charset="0"/>
                <a:cs typeface="Times New Roman" panose="02020603050405020304" pitchFamily="18" charset="0"/>
              </a:rPr>
              <a:t>l</a:t>
            </a:r>
            <a:r>
              <a:rPr lang="en-US" altLang="en-US" b="1">
                <a:latin typeface="Courier New" panose="02070309020205020404" pitchFamily="49" charset="0"/>
                <a:cs typeface="Courier New" panose="02070309020205020404" pitchFamily="49" charset="0"/>
              </a:rPr>
              <a:t> = 0 to </a:t>
            </a:r>
            <a:r>
              <a:rPr lang="en-US" altLang="en-US" b="1">
                <a:latin typeface="Courier New" panose="02070309020205020404" pitchFamily="49" charset="0"/>
                <a:cs typeface="Courier New" panose="02070309020205020404" pitchFamily="49" charset="0"/>
                <a:sym typeface="Symbol" pitchFamily="18" charset="2"/>
              </a:rPr>
              <a:t> do</a:t>
            </a:r>
          </a:p>
          <a:p>
            <a:pPr lvl="2">
              <a:buNone/>
            </a:pPr>
            <a:r>
              <a:rPr lang="en-US" altLang="en-US" b="1">
                <a:latin typeface="Courier New" panose="02070309020205020404" pitchFamily="49" charset="0"/>
                <a:cs typeface="Courier New" panose="02070309020205020404" pitchFamily="49" charset="0"/>
                <a:sym typeface="Symbol" pitchFamily="18" charset="2"/>
              </a:rPr>
              <a:t>		</a:t>
            </a:r>
            <a:r>
              <a:rPr lang="en-US" altLang="en-US" b="1" i="1">
                <a:solidFill>
                  <a:srgbClr val="C00000"/>
                </a:solidFill>
                <a:latin typeface="Courier New" panose="02070309020205020404" pitchFamily="49" charset="0"/>
                <a:cs typeface="Courier New" panose="02070309020205020404" pitchFamily="49" charset="0"/>
                <a:sym typeface="Symbol" pitchFamily="18" charset="2"/>
              </a:rPr>
              <a:t>depth-limited-search to level </a:t>
            </a:r>
            <a:r>
              <a:rPr lang="en-US" altLang="en-US" b="1" i="1">
                <a:solidFill>
                  <a:srgbClr val="C00000"/>
                </a:solidFill>
                <a:latin typeface="Times New Roman" panose="02020603050405020304" pitchFamily="18" charset="0"/>
                <a:cs typeface="Times New Roman" panose="02020603050405020304" pitchFamily="18" charset="0"/>
                <a:sym typeface="Symbol" pitchFamily="18" charset="2"/>
              </a:rPr>
              <a:t>l</a:t>
            </a:r>
          </a:p>
          <a:p>
            <a:pPr lvl="2">
              <a:buNone/>
            </a:pPr>
            <a:r>
              <a:rPr lang="en-US" altLang="en-US" b="1">
                <a:latin typeface="Courier New" panose="02070309020205020404" pitchFamily="49" charset="0"/>
                <a:cs typeface="Courier New" panose="02070309020205020404" pitchFamily="49" charset="0"/>
                <a:sym typeface="Symbol" pitchFamily="18" charset="2"/>
              </a:rPr>
              <a:t>		if it succeeds</a:t>
            </a:r>
          </a:p>
          <a:p>
            <a:pPr lvl="2">
              <a:buNone/>
            </a:pPr>
            <a:r>
              <a:rPr lang="en-US" altLang="en-US" b="1">
                <a:latin typeface="Courier New" panose="02070309020205020404" pitchFamily="49" charset="0"/>
                <a:cs typeface="Courier New" panose="02070309020205020404" pitchFamily="49" charset="0"/>
                <a:sym typeface="Symbol" pitchFamily="18" charset="2"/>
              </a:rPr>
              <a:t>			then return solution</a:t>
            </a:r>
          </a:p>
          <a:p>
            <a:pPr lvl="2">
              <a:buNone/>
            </a:pPr>
            <a:endParaRPr lang="en-US" sz="1200" b="1"/>
          </a:p>
          <a:p>
            <a:pPr lvl="1">
              <a:lnSpc>
                <a:spcPct val="110000"/>
              </a:lnSpc>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p>
          <a:p>
            <a:pPr lvl="2">
              <a:buNone/>
            </a:pPr>
            <a:endParaRPr lang="en-US" altLang="en-US" sz="1200" i="1">
              <a:sym typeface="Symbol" pitchFamily="18" charset="2"/>
            </a:endParaRPr>
          </a:p>
          <a:p>
            <a:pPr algn="ctr">
              <a:buNone/>
            </a:pPr>
            <a:r>
              <a:rPr lang="en-US" altLang="en-US">
                <a:sym typeface="Symbol" pitchFamily="18" charset="2"/>
              </a:rPr>
              <a:t>	</a:t>
            </a:r>
            <a:r>
              <a:rPr lang="en-US" altLang="en-US" i="1">
                <a:solidFill>
                  <a:srgbClr val="C00000"/>
                </a:solidFill>
                <a:sym typeface="Symbol" pitchFamily="18" charset="2"/>
              </a:rPr>
              <a:t>Could this possibly be efficient?</a:t>
            </a:r>
            <a:endParaRPr lang="en-US" altLang="en-US" i="1">
              <a:solidFill>
                <a:srgbClr val="C00000"/>
              </a:solidFill>
            </a:endParaRPr>
          </a:p>
          <a:p>
            <a:pPr lvl="1">
              <a:lnSpc>
                <a:spcPct val="110000"/>
              </a:lnSpc>
            </a:pPr>
            <a:endParaRPr lang="en-US" sz="2400" b="1"/>
          </a:p>
          <a:p>
            <a:pPr lvl="1">
              <a:lnSpc>
                <a:spcPct val="110000"/>
              </a:lnSpc>
            </a:pPr>
            <a:endParaRPr lang="en-US" sz="2400" b="1"/>
          </a:p>
          <a:p>
            <a:pPr lvl="1">
              <a:lnSpc>
                <a:spcPct val="110000"/>
              </a:lnSpc>
            </a:pPr>
            <a:r>
              <a:rPr lang="en-US" sz="2400" b="1"/>
              <a: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40</a:t>
            </a:fld>
            <a:endParaRPr lang="en-US" alt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1065374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0313" y="632604"/>
            <a:ext cx="7772400" cy="457200"/>
          </a:xfrm>
        </p:spPr>
        <p:txBody>
          <a:bodyPr>
            <a:normAutofit fontScale="90000"/>
          </a:bodyPr>
          <a:lstStyle/>
          <a:p>
            <a:r>
              <a:rPr lang="en-US"/>
              <a:t>Nodes</a:t>
            </a:r>
            <a:r>
              <a:rPr lang="en-US" baseline="0"/>
              <a:t> constructed at each </a:t>
            </a:r>
            <a:r>
              <a:rPr lang="en-US"/>
              <a:t>deepening</a:t>
            </a:r>
          </a:p>
        </p:txBody>
      </p:sp>
      <p:sp>
        <p:nvSpPr>
          <p:cNvPr id="3" name="Content Placeholder 2"/>
          <p:cNvSpPr>
            <a:spLocks noGrp="1"/>
          </p:cNvSpPr>
          <p:nvPr>
            <p:ph idx="1"/>
          </p:nvPr>
        </p:nvSpPr>
        <p:spPr>
          <a:xfrm>
            <a:off x="2209800" y="1318404"/>
            <a:ext cx="7772400" cy="4572000"/>
          </a:xfrm>
        </p:spPr>
        <p:txBody>
          <a:bodyPr/>
          <a:lstStyle/>
          <a:p>
            <a:r>
              <a:rPr lang="en-US"/>
              <a:t>Depth 0: 0  (Given the node, doesn’t </a:t>
            </a:r>
            <a:r>
              <a:rPr lang="en-US" i="1"/>
              <a:t>construct</a:t>
            </a:r>
            <a:r>
              <a:rPr lang="en-US"/>
              <a:t> it.)</a:t>
            </a:r>
          </a:p>
          <a:p>
            <a:endParaRPr lang="en-US"/>
          </a:p>
          <a:p>
            <a:endParaRPr lang="en-US"/>
          </a:p>
          <a:p>
            <a:r>
              <a:rPr lang="en-US"/>
              <a:t>Depth 1: b</a:t>
            </a:r>
            <a:r>
              <a:rPr lang="en-US" baseline="30000"/>
              <a:t>1</a:t>
            </a:r>
            <a:r>
              <a:rPr lang="en-US"/>
              <a:t> nodes</a:t>
            </a:r>
          </a:p>
          <a:p>
            <a:endParaRPr lang="en-US"/>
          </a:p>
          <a:p>
            <a:r>
              <a:rPr lang="en-US"/>
              <a:t>Depth 2: b nodes + b</a:t>
            </a:r>
            <a:r>
              <a:rPr lang="en-US" baseline="30000"/>
              <a:t>2</a:t>
            </a:r>
            <a:r>
              <a:rPr lang="en-US"/>
              <a:t> nodes</a:t>
            </a:r>
          </a:p>
          <a:p>
            <a:endParaRPr lang="en-US"/>
          </a:p>
          <a:p>
            <a:pPr>
              <a:defRPr/>
            </a:pPr>
            <a:r>
              <a:rPr lang="en-US"/>
              <a:t>Depth 3: b nodes + b</a:t>
            </a:r>
            <a:r>
              <a:rPr lang="en-US" baseline="30000"/>
              <a:t>2</a:t>
            </a:r>
            <a:r>
              <a:rPr lang="en-US"/>
              <a:t> nodes + b</a:t>
            </a:r>
            <a:r>
              <a:rPr lang="en-US" baseline="30000"/>
              <a:t>3</a:t>
            </a:r>
            <a:r>
              <a:rPr lang="en-US"/>
              <a:t> nodes</a:t>
            </a:r>
          </a:p>
          <a:p>
            <a:pPr>
              <a:defRPr/>
            </a:pPr>
            <a:r>
              <a:rPr lang="en-US"/>
              <a:t>…</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a:p>
          <a:p>
            <a:endParaRPr lang="en-US"/>
          </a:p>
        </p:txBody>
      </p:sp>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a:xfrm>
            <a:off x="7346385" y="1780862"/>
            <a:ext cx="713043" cy="527066"/>
          </a:xfrm>
          <a:prstGeom prst="rect">
            <a:avLst/>
          </a:prstGeom>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a:xfrm>
            <a:off x="6997950" y="2252174"/>
            <a:ext cx="1409910" cy="825878"/>
          </a:xfrm>
          <a:prstGeom prst="rect">
            <a:avLst/>
          </a:prstGeom>
        </p:spPr>
      </p:pic>
      <p:pic>
        <p:nvPicPr>
          <p:cNvPr id="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a:xfrm>
            <a:off x="7055583" y="3241699"/>
            <a:ext cx="1294645" cy="1201809"/>
          </a:xfrm>
          <a:prstGeom prst="rect">
            <a:avLst/>
          </a:prstGeom>
        </p:spPr>
      </p:pic>
      <p:sp>
        <p:nvSpPr>
          <p:cNvPr id="7" name="Date Placeholder 6"/>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8" name="Slide Number Placeholder 7"/>
          <p:cNvSpPr>
            <a:spLocks noGrp="1"/>
          </p:cNvSpPr>
          <p:nvPr>
            <p:ph type="sldNum" sz="quarter" idx="12"/>
          </p:nvPr>
        </p:nvSpPr>
        <p:spPr/>
        <p:txBody>
          <a:bodyPr/>
          <a:lstStyle/>
          <a:p>
            <a:pPr>
              <a:defRPr/>
            </a:pPr>
            <a:fld id="{1A8A179A-356C-4639-9535-0DE21556AF82}" type="slidenum">
              <a:rPr lang="en-US" altLang="en-US" smtClean="0"/>
              <a:pPr>
                <a:defRPr/>
              </a:pPr>
              <a:t>41</a:t>
            </a:fld>
            <a:endParaRPr lang="en-US" altLang="en-US"/>
          </a:p>
        </p:txBody>
      </p:sp>
    </p:spTree>
    <p:extLst>
      <p:ext uri="{BB962C8B-B14F-4D97-AF65-F5344CB8AC3E}">
        <p14:creationId xmlns:p14="http://schemas.microsoft.com/office/powerpoint/2010/main" val="3599692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0313" y="632604"/>
            <a:ext cx="7772400" cy="457200"/>
          </a:xfrm>
        </p:spPr>
        <p:txBody>
          <a:bodyPr>
            <a:normAutofit fontScale="90000"/>
          </a:bodyPr>
          <a:lstStyle/>
          <a:p>
            <a:r>
              <a:rPr lang="en-US"/>
              <a:t>Total</a:t>
            </a:r>
            <a:r>
              <a:rPr lang="en-US" baseline="0"/>
              <a:t> nodes constructed:</a:t>
            </a:r>
            <a:endParaRPr lang="en-US"/>
          </a:p>
        </p:txBody>
      </p:sp>
      <p:sp>
        <p:nvSpPr>
          <p:cNvPr id="3" name="Content Placeholder 2"/>
          <p:cNvSpPr>
            <a:spLocks noGrp="1"/>
          </p:cNvSpPr>
          <p:nvPr>
            <p:ph idx="1"/>
          </p:nvPr>
        </p:nvSpPr>
        <p:spPr>
          <a:xfrm>
            <a:off x="2209800" y="1318404"/>
            <a:ext cx="8332365" cy="4909401"/>
          </a:xfrm>
        </p:spPr>
        <p:txBody>
          <a:bodyPr/>
          <a:lstStyle/>
          <a:p>
            <a:r>
              <a:rPr lang="en-US"/>
              <a:t>Depth 0: 0  (Given the node, doesn’t </a:t>
            </a:r>
            <a:r>
              <a:rPr lang="en-US" i="1"/>
              <a:t>construct</a:t>
            </a:r>
            <a:r>
              <a:rPr lang="en-US"/>
              <a:t> it.)</a:t>
            </a:r>
          </a:p>
          <a:p>
            <a:r>
              <a:rPr lang="en-US"/>
              <a:t>Depth</a:t>
            </a:r>
            <a:r>
              <a:rPr lang="en-US" baseline="0"/>
              <a:t> 1: b</a:t>
            </a:r>
            <a:r>
              <a:rPr lang="en-US" baseline="30000"/>
              <a:t>1</a:t>
            </a:r>
            <a:r>
              <a:rPr lang="en-US"/>
              <a:t> = b</a:t>
            </a:r>
            <a:r>
              <a:rPr lang="en-US" baseline="0"/>
              <a:t> nodes</a:t>
            </a:r>
          </a:p>
          <a:p>
            <a:r>
              <a:rPr lang="en-US" baseline="0"/>
              <a:t>Depth 2: b nodes + b</a:t>
            </a:r>
            <a:r>
              <a:rPr lang="en-US" baseline="30000"/>
              <a:t>2</a:t>
            </a:r>
            <a:r>
              <a:rPr lang="en-US" baseline="0"/>
              <a:t> nodes</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r>
              <a:rPr lang="en-US" baseline="0"/>
              <a:t>Depth 3: b nodes + b</a:t>
            </a:r>
            <a:r>
              <a:rPr lang="en-US" baseline="30000"/>
              <a:t>2</a:t>
            </a:r>
            <a:r>
              <a:rPr lang="en-US" baseline="0"/>
              <a:t> nodes + b</a:t>
            </a:r>
            <a:r>
              <a:rPr lang="en-US" baseline="30000"/>
              <a:t>3</a:t>
            </a:r>
            <a:r>
              <a:rPr lang="en-US" baseline="0"/>
              <a:t> nodes</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r>
              <a:rPr lang="en-US" baseline="0"/>
              <a:t>…</a:t>
            </a:r>
          </a:p>
          <a:p>
            <a:pPr eaLnBrk="0" fontAlgn="base" hangingPunct="0">
              <a:lnSpc>
                <a:spcPct val="100000"/>
              </a:lnSpc>
              <a:spcBef>
                <a:spcPct val="20000"/>
              </a:spcBef>
              <a:spcAft>
                <a:spcPct val="0"/>
              </a:spcAft>
              <a:buClr>
                <a:srgbClr val="000099"/>
              </a:buClr>
              <a:buSzPct val="100000"/>
              <a:defRPr/>
            </a:pPr>
            <a:endParaRPr lang="en-US" baseline="0"/>
          </a:p>
          <a:p>
            <a:pPr eaLnBrk="0" fontAlgn="base" hangingPunct="0">
              <a:lnSpc>
                <a:spcPct val="100000"/>
              </a:lnSpc>
              <a:spcBef>
                <a:spcPct val="20000"/>
              </a:spcBef>
              <a:spcAft>
                <a:spcPct val="0"/>
              </a:spcAft>
              <a:buClr>
                <a:srgbClr val="000099"/>
              </a:buClr>
              <a:buSzPct val="100000"/>
              <a:defRPr/>
            </a:pPr>
            <a:r>
              <a:rPr lang="en-US" baseline="0"/>
              <a:t>Suppose the first  solution is the last node at depth 3:</a:t>
            </a:r>
          </a:p>
          <a:p>
            <a:pPr eaLnBrk="0" fontAlgn="base" hangingPunct="0">
              <a:lnSpc>
                <a:spcPct val="100000"/>
              </a:lnSpc>
              <a:spcBef>
                <a:spcPct val="20000"/>
              </a:spcBef>
              <a:spcAft>
                <a:spcPct val="0"/>
              </a:spcAft>
              <a:buClr>
                <a:srgbClr val="000099"/>
              </a:buClr>
              <a:buSzPct val="100000"/>
              <a:defRPr/>
            </a:pPr>
            <a:r>
              <a:rPr lang="en-US" baseline="0"/>
              <a:t>Total nodes constructed:</a:t>
            </a:r>
          </a:p>
          <a:p>
            <a:pPr eaLnBrk="0" fontAlgn="base" hangingPunct="0">
              <a:lnSpc>
                <a:spcPct val="100000"/>
              </a:lnSpc>
              <a:spcBef>
                <a:spcPct val="20000"/>
              </a:spcBef>
              <a:spcAft>
                <a:spcPct val="0"/>
              </a:spcAft>
              <a:buClr>
                <a:srgbClr val="000099"/>
              </a:buClr>
              <a:buSzPct val="100000"/>
              <a:defRPr/>
            </a:pPr>
            <a:r>
              <a:rPr lang="en-US" sz="2800" i="1">
                <a:solidFill>
                  <a:srgbClr val="C00000"/>
                </a:solidFill>
                <a:latin typeface="Consolas" charset="0"/>
                <a:ea typeface="Consolas" charset="0"/>
                <a:cs typeface="Consolas" charset="0"/>
              </a:rPr>
              <a:t>3</a:t>
            </a:r>
            <a:r>
              <a:rPr lang="en-US" baseline="0">
                <a:latin typeface="Consolas" charset="0"/>
                <a:ea typeface="Consolas" charset="0"/>
                <a:cs typeface="Consolas" charset="0"/>
              </a:rPr>
              <a:t>*b</a:t>
            </a:r>
            <a:r>
              <a:rPr lang="en-US">
                <a:latin typeface="Consolas" charset="0"/>
                <a:ea typeface="Consolas" charset="0"/>
                <a:cs typeface="Consolas" charset="0"/>
              </a:rPr>
              <a:t> </a:t>
            </a:r>
            <a:r>
              <a:rPr lang="en-US" baseline="0">
                <a:latin typeface="Consolas" charset="0"/>
                <a:ea typeface="Consolas" charset="0"/>
                <a:cs typeface="Consolas" charset="0"/>
              </a:rPr>
              <a:t>nodes + </a:t>
            </a:r>
            <a:r>
              <a:rPr lang="en-US" sz="2800" i="1">
                <a:solidFill>
                  <a:srgbClr val="C00000"/>
                </a:solidFill>
                <a:latin typeface="Consolas" charset="0"/>
                <a:ea typeface="Consolas" charset="0"/>
                <a:cs typeface="Consolas" charset="0"/>
              </a:rPr>
              <a:t>2</a:t>
            </a:r>
            <a:r>
              <a:rPr lang="en-US" baseline="0">
                <a:latin typeface="Consolas" charset="0"/>
                <a:ea typeface="Consolas" charset="0"/>
                <a:cs typeface="Consolas" charset="0"/>
              </a:rPr>
              <a:t>*b</a:t>
            </a:r>
            <a:r>
              <a:rPr lang="en-US" baseline="30000">
                <a:latin typeface="Consolas" charset="0"/>
                <a:ea typeface="Consolas" charset="0"/>
                <a:cs typeface="Consolas" charset="0"/>
              </a:rPr>
              <a:t>2</a:t>
            </a:r>
            <a:r>
              <a:rPr lang="en-US" baseline="0">
                <a:latin typeface="Consolas" charset="0"/>
                <a:ea typeface="Consolas" charset="0"/>
                <a:cs typeface="Consolas" charset="0"/>
              </a:rPr>
              <a:t> nodes + </a:t>
            </a:r>
            <a:r>
              <a:rPr lang="en-US" sz="2800" i="1">
                <a:solidFill>
                  <a:srgbClr val="C00000"/>
                </a:solidFill>
                <a:latin typeface="Consolas" charset="0"/>
                <a:ea typeface="Consolas" charset="0"/>
                <a:cs typeface="Consolas" charset="0"/>
              </a:rPr>
              <a:t>1</a:t>
            </a:r>
            <a:r>
              <a:rPr lang="en-US" baseline="0">
                <a:latin typeface="Consolas" charset="0"/>
                <a:ea typeface="Consolas" charset="0"/>
                <a:cs typeface="Consolas" charset="0"/>
              </a:rPr>
              <a:t>*b</a:t>
            </a:r>
            <a:r>
              <a:rPr lang="en-US" baseline="30000">
                <a:latin typeface="Consolas" charset="0"/>
                <a:ea typeface="Consolas" charset="0"/>
                <a:cs typeface="Consolas" charset="0"/>
              </a:rPr>
              <a:t>3</a:t>
            </a:r>
            <a:r>
              <a:rPr lang="en-US" baseline="0">
                <a:latin typeface="Consolas" charset="0"/>
                <a:ea typeface="Consolas" charset="0"/>
                <a:cs typeface="Consolas" charset="0"/>
              </a:rPr>
              <a:t> nodes</a:t>
            </a:r>
            <a:endParaRPr lang="en-US" baseline="0"/>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a:p>
          <a:p>
            <a:endParaRPr lang="en-US"/>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42</a:t>
            </a:fld>
            <a:endParaRPr lang="en-US" altLang="en-US"/>
          </a:p>
        </p:txBody>
      </p:sp>
    </p:spTree>
    <p:extLst>
      <p:ext uri="{BB962C8B-B14F-4D97-AF65-F5344CB8AC3E}">
        <p14:creationId xmlns:p14="http://schemas.microsoft.com/office/powerpoint/2010/main" val="3825242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0C35DD4-E30C-4CBD-BE68-CF99B4E0F322}" type="slidenum">
              <a:rPr lang="en-US" altLang="en-US" sz="1400"/>
              <a:pPr/>
              <a:t>43</a:t>
            </a:fld>
            <a:endParaRPr lang="en-US" altLang="en-US" sz="1400"/>
          </a:p>
        </p:txBody>
      </p:sp>
      <p:sp>
        <p:nvSpPr>
          <p:cNvPr id="77830" name="Rectangle 2"/>
          <p:cNvSpPr>
            <a:spLocks noGrp="1" noChangeArrowheads="1"/>
          </p:cNvSpPr>
          <p:nvPr>
            <p:ph type="title"/>
          </p:nvPr>
        </p:nvSpPr>
        <p:spPr>
          <a:xfrm>
            <a:off x="2209801" y="609600"/>
            <a:ext cx="8296275" cy="457200"/>
          </a:xfrm>
        </p:spPr>
        <p:txBody>
          <a:bodyPr>
            <a:normAutofit fontScale="90000"/>
          </a:bodyPr>
          <a:lstStyle/>
          <a:p>
            <a:r>
              <a:rPr lang="en-US" dirty="0"/>
              <a:t>ID search, Evaluation: Time Complexity</a:t>
            </a:r>
          </a:p>
        </p:txBody>
      </p:sp>
      <p:sp>
        <p:nvSpPr>
          <p:cNvPr id="77831" name="Rectangle 3"/>
          <p:cNvSpPr>
            <a:spLocks noGrp="1" noChangeArrowheads="1"/>
          </p:cNvSpPr>
          <p:nvPr>
            <p:ph type="body" idx="1"/>
          </p:nvPr>
        </p:nvSpPr>
        <p:spPr>
          <a:xfrm>
            <a:off x="2067208" y="1295400"/>
            <a:ext cx="8295992" cy="4572000"/>
          </a:xfrm>
        </p:spPr>
        <p:txBody>
          <a:bodyPr/>
          <a:lstStyle/>
          <a:p>
            <a:pPr marL="342900" indent="-342900">
              <a:buFont typeface="Arial" charset="0"/>
              <a:buChar char="•"/>
              <a:tabLst>
                <a:tab pos="2062163" algn="l"/>
              </a:tabLst>
            </a:pPr>
            <a:r>
              <a:rPr lang="en-US" altLang="en-US">
                <a:sym typeface="Symbol" pitchFamily="18" charset="2"/>
              </a:rPr>
              <a:t>More generally, the time complexity is</a:t>
            </a:r>
          </a:p>
          <a:p>
            <a:pPr lvl="1">
              <a:tabLst>
                <a:tab pos="2062163" algn="l"/>
              </a:tabLst>
            </a:pPr>
            <a:r>
              <a:rPr lang="en-US" altLang="en-US" sz="2400">
                <a:sym typeface="Symbol" pitchFamily="18" charset="2"/>
              </a:rPr>
              <a:t>(d)b + (d-1)b</a:t>
            </a:r>
            <a:r>
              <a:rPr lang="en-US" altLang="en-US" sz="2400" baseline="30000">
                <a:sym typeface="Symbol" pitchFamily="18" charset="2"/>
              </a:rPr>
              <a:t>2</a:t>
            </a:r>
            <a:r>
              <a:rPr lang="en-US" altLang="en-US" sz="2400">
                <a:sym typeface="Symbol" pitchFamily="18" charset="2"/>
              </a:rPr>
              <a:t> + … + (1)b</a:t>
            </a:r>
            <a:r>
              <a:rPr lang="en-US" altLang="en-US" sz="2400" baseline="30000">
                <a:sym typeface="Symbol" pitchFamily="18" charset="2"/>
              </a:rPr>
              <a:t>d </a:t>
            </a:r>
            <a:r>
              <a:rPr lang="en-US" altLang="en-US" sz="2400">
                <a:sym typeface="Symbol" pitchFamily="18" charset="2"/>
              </a:rPr>
              <a:t>=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p>
          <a:p>
            <a:pPr>
              <a:tabLst>
                <a:tab pos="2062163" algn="l"/>
              </a:tabLst>
            </a:pPr>
            <a:endParaRPr lang="en-US"/>
          </a:p>
          <a:p>
            <a:pPr marL="457200" lvl="1" indent="0">
              <a:buNone/>
              <a:tabLst>
                <a:tab pos="2062163" algn="l"/>
              </a:tabLst>
            </a:pPr>
            <a:endParaRPr lang="en-US" altLang="en-US" sz="2400" i="1">
              <a:solidFill>
                <a:schemeClr val="accent2"/>
              </a:solidFill>
              <a:sym typeface="Symbol" pitchFamily="18" charset="2"/>
            </a:endParaRPr>
          </a:p>
          <a:p>
            <a:pPr>
              <a:lnSpc>
                <a:spcPct val="80000"/>
              </a:lnSpc>
              <a:tabLst>
                <a:tab pos="2062163" algn="l"/>
              </a:tabLst>
            </a:pPr>
            <a:r>
              <a:rPr lang="en-US" altLang="en-US" i="1">
                <a:solidFill>
                  <a:schemeClr val="accent2"/>
                </a:solidFill>
                <a:sym typeface="Symbol" pitchFamily="18" charset="2"/>
              </a:rPr>
              <a:t>As efficient in terms of O(…) </a:t>
            </a:r>
            <a:r>
              <a:rPr lang="en-US" altLang="en-US">
                <a:sym typeface="Symbol" pitchFamily="18" charset="2"/>
              </a:rPr>
              <a:t>as Breadth First Search: </a:t>
            </a:r>
          </a:p>
          <a:p>
            <a:pPr lvl="1">
              <a:lnSpc>
                <a:spcPct val="80000"/>
              </a:lnSpc>
              <a:tabLst>
                <a:tab pos="2062163" algn="l"/>
              </a:tabLst>
            </a:pPr>
            <a:r>
              <a:rPr lang="en-US" altLang="en-US" sz="2400">
                <a:sym typeface="Symbol" pitchFamily="18" charset="2"/>
              </a:rPr>
              <a:t>b + b</a:t>
            </a:r>
            <a:r>
              <a:rPr lang="en-US" altLang="en-US" sz="2400" baseline="30000">
                <a:sym typeface="Symbol" pitchFamily="18" charset="2"/>
              </a:rPr>
              <a:t>2</a:t>
            </a:r>
            <a:r>
              <a:rPr lang="en-US" altLang="en-US" sz="2400">
                <a:sym typeface="Symbol" pitchFamily="18" charset="2"/>
              </a:rPr>
              <a:t> + … + b</a:t>
            </a:r>
            <a:r>
              <a:rPr lang="en-US" altLang="en-US" sz="2400" baseline="30000">
                <a:sym typeface="Symbol" pitchFamily="18" charset="2"/>
              </a:rPr>
              <a:t>d</a:t>
            </a:r>
            <a:r>
              <a:rPr lang="en-US" altLang="en-US" sz="2400">
                <a:sym typeface="Symbol" pitchFamily="18" charset="2"/>
              </a:rPr>
              <a:t> =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endParaRPr lang="en-US" altLang="en-US" sz="2400">
              <a:sym typeface="Symbol" pitchFamily="18" charset="2"/>
            </a:endParaRPr>
          </a:p>
          <a:p>
            <a:pPr>
              <a:tabLst>
                <a:tab pos="2062163" algn="l"/>
              </a:tabLst>
            </a:pPr>
            <a:endParaRPr lang="en-US" sz="4800"/>
          </a:p>
          <a:p>
            <a:pPr lvl="1">
              <a:buNone/>
              <a:tabLst>
                <a:tab pos="2062163" algn="l"/>
              </a:tabLst>
            </a:pPr>
            <a:endParaRPr 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43</a:t>
            </a:fld>
            <a:endParaRPr lang="en-US" altLang="en-US"/>
          </a:p>
        </p:txBody>
      </p:sp>
    </p:spTree>
    <p:extLst>
      <p:ext uri="{BB962C8B-B14F-4D97-AF65-F5344CB8AC3E}">
        <p14:creationId xmlns:p14="http://schemas.microsoft.com/office/powerpoint/2010/main" val="84571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Date Placeholder 3"/>
          <p:cNvSpPr txBox="1">
            <a:spLocks noGrp="1"/>
          </p:cNvSpPr>
          <p:nvPr/>
        </p:nvSpPr>
        <p:spPr bwMode="auto">
          <a:xfrm>
            <a:off x="2209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8853"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CEED9AD-A03F-4E74-8583-62BD78ED7BCB}" type="slidenum">
              <a:rPr lang="en-US" altLang="en-US" sz="1400"/>
              <a:pPr/>
              <a:t>44</a:t>
            </a:fld>
            <a:endParaRPr lang="en-US" altLang="en-US" sz="1400"/>
          </a:p>
        </p:txBody>
      </p:sp>
      <p:sp>
        <p:nvSpPr>
          <p:cNvPr id="78854" name="Rectangle 2"/>
          <p:cNvSpPr>
            <a:spLocks noGrp="1" noChangeArrowheads="1"/>
          </p:cNvSpPr>
          <p:nvPr>
            <p:ph type="title"/>
          </p:nvPr>
        </p:nvSpPr>
        <p:spPr/>
        <p:txBody>
          <a:bodyPr/>
          <a:lstStyle/>
          <a:p>
            <a:r>
              <a:rPr lang="en-US" dirty="0"/>
              <a:t>ID search, Evaluation</a:t>
            </a:r>
          </a:p>
        </p:txBody>
      </p:sp>
      <p:sp>
        <p:nvSpPr>
          <p:cNvPr id="78855" name="Rectangle 3"/>
          <p:cNvSpPr>
            <a:spLocks noGrp="1" noChangeArrowheads="1"/>
          </p:cNvSpPr>
          <p:nvPr>
            <p:ph type="body" idx="1"/>
          </p:nvPr>
        </p:nvSpPr>
        <p:spPr/>
        <p:txBody>
          <a:bodyPr/>
          <a:lstStyle/>
          <a:p>
            <a:pPr>
              <a:lnSpc>
                <a:spcPct val="90000"/>
              </a:lnSpc>
            </a:pPr>
            <a:r>
              <a:rPr lang="en-US" sz="2800"/>
              <a:t>Complete: YES (no infinite paths)</a:t>
            </a:r>
            <a:r>
              <a:rPr lang="en-US" sz="2800">
                <a:sym typeface="Wingdings" panose="05000000000000000000" pitchFamily="2" charset="2"/>
              </a:rPr>
              <a:t> 	</a:t>
            </a:r>
            <a:r>
              <a:rPr lang="en-US" sz="3200">
                <a:solidFill>
                  <a:schemeClr val="accent1">
                    <a:lumMod val="75000"/>
                  </a:schemeClr>
                </a:solidFill>
                <a:sym typeface="Wingdings" panose="05000000000000000000" pitchFamily="2" charset="2"/>
              </a:rPr>
              <a:t></a:t>
            </a:r>
            <a:endParaRPr lang="en-US" sz="3200"/>
          </a:p>
          <a:p>
            <a:pPr lvl="1">
              <a:lnSpc>
                <a:spcPct val="90000"/>
              </a:lnSpc>
            </a:pPr>
            <a:endParaRPr lang="en-US" sz="2400"/>
          </a:p>
          <a:p>
            <a:pPr>
              <a:lnSpc>
                <a:spcPct val="90000"/>
              </a:lnSpc>
            </a:pPr>
            <a:r>
              <a:rPr lang="en-US" sz="2800"/>
              <a:t>Time complexity</a:t>
            </a:r>
            <a:r>
              <a:rPr lang="en-US" sz="2500"/>
              <a:t>:</a:t>
            </a:r>
          </a:p>
          <a:p>
            <a:pPr>
              <a:lnSpc>
                <a:spcPct val="90000"/>
              </a:lnSpc>
            </a:pPr>
            <a:endParaRPr lang="en-US" sz="2500"/>
          </a:p>
          <a:p>
            <a:pPr>
              <a:lnSpc>
                <a:spcPct val="90000"/>
              </a:lnSpc>
            </a:pPr>
            <a:r>
              <a:rPr lang="en-US" sz="2800">
                <a:solidFill>
                  <a:srgbClr val="C00000"/>
                </a:solidFill>
              </a:rPr>
              <a:t>Space complexity: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2800"/>
          </a:p>
          <a:p>
            <a:pPr>
              <a:lnSpc>
                <a:spcPct val="90000"/>
              </a:lnSpc>
            </a:pPr>
            <a:r>
              <a:rPr lang="en-US" sz="2800"/>
              <a:t>Optimal: </a:t>
            </a:r>
            <a:r>
              <a:rPr lang="en-US" sz="2900"/>
              <a:t>YES if step cost is 1.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3200">
              <a:solidFill>
                <a:schemeClr val="accent1">
                  <a:lumMod val="75000"/>
                </a:schemeClr>
              </a:solidFill>
            </a:endParaRPr>
          </a:p>
          <a:p>
            <a:pPr>
              <a:lnSpc>
                <a:spcPct val="90000"/>
              </a:lnSpc>
            </a:pPr>
            <a:endParaRPr lang="en-US" sz="2900"/>
          </a:p>
          <a:p>
            <a:pPr>
              <a:lnSpc>
                <a:spcPct val="90000"/>
              </a:lnSpc>
            </a:pPr>
            <a:endParaRPr lang="en-US" sz="4000"/>
          </a:p>
          <a:p>
            <a:pPr lvl="1">
              <a:lnSpc>
                <a:spcPct val="90000"/>
              </a:lnSpc>
              <a:buFontTx/>
              <a:buNone/>
            </a:pPr>
            <a:endParaRPr lang="en-US" sz="2800"/>
          </a:p>
          <a:p>
            <a:pPr lvl="1">
              <a:lnSpc>
                <a:spcPct val="90000"/>
              </a:lnSpc>
              <a:buFontTx/>
              <a:buNone/>
            </a:pPr>
            <a:endParaRPr lang="en-US" sz="2800"/>
          </a:p>
        </p:txBody>
      </p:sp>
      <p:graphicFrame>
        <p:nvGraphicFramePr>
          <p:cNvPr id="78856" name="Object 4"/>
          <p:cNvGraphicFramePr>
            <a:graphicFrameLocks noChangeAspect="1"/>
          </p:cNvGraphicFramePr>
          <p:nvPr/>
        </p:nvGraphicFramePr>
        <p:xfrm>
          <a:off x="6096001" y="2176464"/>
          <a:ext cx="1133475" cy="549275"/>
        </p:xfrm>
        <a:graphic>
          <a:graphicData uri="http://schemas.openxmlformats.org/presentationml/2006/ole">
            <mc:AlternateContent xmlns:mc="http://schemas.openxmlformats.org/markup-compatibility/2006">
              <mc:Choice xmlns:v="urn:schemas-microsoft-com:vml" Requires="v">
                <p:oleObj spid="_x0000_s2115" name="Equation" r:id="rId4" imgW="393700" imgH="190500" progId="Equation.3">
                  <p:embed/>
                </p:oleObj>
              </mc:Choice>
              <mc:Fallback>
                <p:oleObj name="Equation" r:id="rId4" imgW="393700" imgH="190500" progId="Equation.3">
                  <p:embed/>
                  <p:pic>
                    <p:nvPicPr>
                      <p:cNvPr id="788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1" y="2176464"/>
                        <a:ext cx="1133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7" name="Object 5"/>
          <p:cNvGraphicFramePr>
            <a:graphicFrameLocks noChangeAspect="1"/>
          </p:cNvGraphicFramePr>
          <p:nvPr/>
        </p:nvGraphicFramePr>
        <p:xfrm>
          <a:off x="6096000" y="3135407"/>
          <a:ext cx="1274762" cy="601662"/>
        </p:xfrm>
        <a:graphic>
          <a:graphicData uri="http://schemas.openxmlformats.org/presentationml/2006/ole">
            <mc:AlternateContent xmlns:mc="http://schemas.openxmlformats.org/markup-compatibility/2006">
              <mc:Choice xmlns:v="urn:schemas-microsoft-com:vml" Requires="v">
                <p:oleObj spid="_x0000_s2116" name="Equation" r:id="rId6" imgW="431640" imgH="203040" progId="Equation.DSMT4">
                  <p:embed/>
                </p:oleObj>
              </mc:Choice>
              <mc:Fallback>
                <p:oleObj name="Equation" r:id="rId6" imgW="431640" imgH="203040" progId="Equation.DSMT4">
                  <p:embed/>
                  <p:pic>
                    <p:nvPicPr>
                      <p:cNvPr id="78857" name="Object 5"/>
                      <p:cNvPicPr>
                        <a:picLocks noChangeAspect="1" noChangeArrowheads="1"/>
                      </p:cNvPicPr>
                      <p:nvPr/>
                    </p:nvPicPr>
                    <p:blipFill>
                      <a:blip r:embed="rId7"/>
                      <a:srcRect/>
                      <a:stretch>
                        <a:fillRect/>
                      </a:stretch>
                    </p:blipFill>
                    <p:spPr bwMode="auto">
                      <a:xfrm>
                        <a:off x="6096000" y="3135407"/>
                        <a:ext cx="1274762"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44</a:t>
            </a:fld>
            <a:endParaRPr lang="en-US" alt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600920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dirty="0"/>
          </a:p>
        </p:txBody>
      </p:sp>
      <p:sp>
        <p:nvSpPr>
          <p:cNvPr id="79876" name="Rectangle 2"/>
          <p:cNvSpPr>
            <a:spLocks noGrp="1" noChangeArrowheads="1"/>
          </p:cNvSpPr>
          <p:nvPr>
            <p:ph type="title"/>
          </p:nvPr>
        </p:nvSpPr>
        <p:spPr/>
        <p:txBody>
          <a:bodyPr>
            <a:normAutofit fontScale="90000"/>
          </a:bodyPr>
          <a:lstStyle/>
          <a:p>
            <a:r>
              <a:rPr lang="en-US"/>
              <a:t>Summary of algorithms</a:t>
            </a:r>
          </a:p>
        </p:txBody>
      </p:sp>
      <p:graphicFrame>
        <p:nvGraphicFramePr>
          <p:cNvPr id="148483" name="Group 3"/>
          <p:cNvGraphicFramePr>
            <a:graphicFrameLocks noGrp="1"/>
          </p:cNvGraphicFramePr>
          <p:nvPr>
            <p:ph type="tbl" idx="1"/>
          </p:nvPr>
        </p:nvGraphicFramePr>
        <p:xfrm>
          <a:off x="3173414" y="1620839"/>
          <a:ext cx="5461001" cy="3260725"/>
        </p:xfrm>
        <a:graphic>
          <a:graphicData uri="http://schemas.openxmlformats.org/drawingml/2006/table">
            <a:tbl>
              <a:tblPr/>
              <a:tblGrid>
                <a:gridCol w="1236758">
                  <a:extLst>
                    <a:ext uri="{9D8B030D-6E8A-4147-A177-3AD203B41FA5}">
                      <a16:colId xmlns:a16="http://schemas.microsoft.com/office/drawing/2014/main" val="20000"/>
                    </a:ext>
                  </a:extLst>
                </a:gridCol>
                <a:gridCol w="993680">
                  <a:extLst>
                    <a:ext uri="{9D8B030D-6E8A-4147-A177-3AD203B41FA5}">
                      <a16:colId xmlns:a16="http://schemas.microsoft.com/office/drawing/2014/main" val="20001"/>
                    </a:ext>
                  </a:extLst>
                </a:gridCol>
                <a:gridCol w="97472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89038">
                  <a:extLst>
                    <a:ext uri="{9D8B030D-6E8A-4147-A177-3AD203B41FA5}">
                      <a16:colId xmlns:a16="http://schemas.microsoft.com/office/drawing/2014/main" val="20004"/>
                    </a:ext>
                  </a:extLst>
                </a:gridCol>
              </a:tblGrid>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Criterion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marT="45729" marB="45729"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marT="45729" marB="45729" horzOverflow="overflow">
                    <a:lnL>
                      <a:noFill/>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1" u="none" strike="noStrike" cap="none" normalizeH="0" baseline="30000">
                        <a:ln>
                          <a:noFill/>
                        </a:ln>
                        <a:solidFill>
                          <a:schemeClr val="tx1"/>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bm</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bl</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bd</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66939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Optimal?</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9910" name="Text Box 45"/>
          <p:cNvSpPr txBox="1">
            <a:spLocks noChangeArrowheads="1"/>
          </p:cNvSpPr>
          <p:nvPr/>
        </p:nvSpPr>
        <p:spPr bwMode="auto">
          <a:xfrm>
            <a:off x="2033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79911" name="Text Box 46"/>
          <p:cNvSpPr txBox="1">
            <a:spLocks noChangeArrowheads="1"/>
          </p:cNvSpPr>
          <p:nvPr/>
        </p:nvSpPr>
        <p:spPr bwMode="auto">
          <a:xfrm>
            <a:off x="4762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45</a:t>
            </a:fld>
            <a:endParaRPr lang="en-US" altLang="en-US"/>
          </a:p>
        </p:txBody>
      </p:sp>
    </p:spTree>
    <p:extLst>
      <p:ext uri="{BB962C8B-B14F-4D97-AF65-F5344CB8AC3E}">
        <p14:creationId xmlns:p14="http://schemas.microsoft.com/office/powerpoint/2010/main" val="41537989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AAD7C-7A47-C14E-A99B-73F680BBD499}"/>
              </a:ext>
            </a:extLst>
          </p:cNvPr>
          <p:cNvSpPr>
            <a:spLocks noGrp="1"/>
          </p:cNvSpPr>
          <p:nvPr>
            <p:ph type="title"/>
          </p:nvPr>
        </p:nvSpPr>
        <p:spPr/>
        <p:txBody>
          <a:bodyPr/>
          <a:lstStyle/>
          <a:p>
            <a:r>
              <a:rPr lang="en-US" dirty="0"/>
              <a:t>Impact of Task Environments</a:t>
            </a:r>
          </a:p>
        </p:txBody>
      </p:sp>
      <p:sp>
        <p:nvSpPr>
          <p:cNvPr id="5" name="Content Placeholder 4">
            <a:extLst>
              <a:ext uri="{FF2B5EF4-FFF2-40B4-BE49-F238E27FC236}">
                <a16:creationId xmlns:a16="http://schemas.microsoft.com/office/drawing/2014/main" id="{96A3967D-2090-AE4E-985C-39C57B095A9B}"/>
              </a:ext>
            </a:extLst>
          </p:cNvPr>
          <p:cNvSpPr>
            <a:spLocks noGrp="1"/>
          </p:cNvSpPr>
          <p:nvPr>
            <p:ph idx="1"/>
          </p:nvPr>
        </p:nvSpPr>
        <p:spPr/>
        <p:txBody>
          <a:bodyPr/>
          <a:lstStyle/>
          <a:p>
            <a:r>
              <a:rPr lang="en-US" dirty="0"/>
              <a:t>The properties of the task environments change the types of solutions that we need. </a:t>
            </a:r>
          </a:p>
          <a:p>
            <a:r>
              <a:rPr lang="en-US" dirty="0"/>
              <a:t>If an environment is:</a:t>
            </a:r>
          </a:p>
          <a:p>
            <a:pPr marL="342900" indent="-342900">
              <a:buFont typeface="Arial" panose="020B0604020202020204" pitchFamily="34" charset="0"/>
              <a:buChar char="•"/>
            </a:pPr>
            <a:r>
              <a:rPr lang="en-US" b="1" dirty="0"/>
              <a:t>Fully observable</a:t>
            </a:r>
          </a:p>
          <a:p>
            <a:pPr marL="342900" indent="-342900">
              <a:buFont typeface="Arial" panose="020B0604020202020204" pitchFamily="34" charset="0"/>
              <a:buChar char="•"/>
            </a:pPr>
            <a:r>
              <a:rPr lang="en-US" b="1" dirty="0"/>
              <a:t>Deterministic</a:t>
            </a:r>
          </a:p>
          <a:p>
            <a:pPr marL="342900" indent="-342900">
              <a:buFont typeface="Arial" panose="020B0604020202020204" pitchFamily="34" charset="0"/>
              <a:buChar char="•"/>
            </a:pPr>
            <a:r>
              <a:rPr lang="en-US" b="1" dirty="0"/>
              <a:t>Known environment</a:t>
            </a:r>
            <a:endParaRPr lang="en-US" i="1" dirty="0"/>
          </a:p>
          <a:p>
            <a:r>
              <a:rPr lang="en-US" i="1" dirty="0"/>
              <a:t>The solution to any problem in such an environment is a fixed sequence of actions.</a:t>
            </a:r>
          </a:p>
          <a:p>
            <a:endParaRPr lang="en-US" b="1" i="1" dirty="0"/>
          </a:p>
          <a:p>
            <a:r>
              <a:rPr lang="en-US" dirty="0"/>
              <a:t>In environments that are</a:t>
            </a:r>
          </a:p>
          <a:p>
            <a:pPr marL="342900" indent="-342900">
              <a:buFont typeface="Arial" panose="020B0604020202020204" pitchFamily="34" charset="0"/>
              <a:buChar char="•"/>
            </a:pPr>
            <a:r>
              <a:rPr lang="en-US" b="1" dirty="0"/>
              <a:t>Partially observable </a:t>
            </a:r>
            <a:r>
              <a:rPr lang="en-US" dirty="0"/>
              <a:t>or </a:t>
            </a:r>
          </a:p>
          <a:p>
            <a:pPr marL="342900" indent="-342900">
              <a:buFont typeface="Arial" panose="020B0604020202020204" pitchFamily="34" charset="0"/>
              <a:buChar char="•"/>
            </a:pPr>
            <a:r>
              <a:rPr lang="en-US" b="1" dirty="0"/>
              <a:t>Nondeterministic</a:t>
            </a:r>
          </a:p>
          <a:p>
            <a:r>
              <a:rPr lang="en-US" dirty="0"/>
              <a:t>The solution must recommend different future actions depending on the what percepts it receives.  This could be in the form of a </a:t>
            </a:r>
            <a:r>
              <a:rPr lang="en-US" i="1" dirty="0"/>
              <a:t>branching strategy.</a:t>
            </a:r>
          </a:p>
        </p:txBody>
      </p:sp>
    </p:spTree>
    <p:extLst>
      <p:ext uri="{BB962C8B-B14F-4D97-AF65-F5344CB8AC3E}">
        <p14:creationId xmlns:p14="http://schemas.microsoft.com/office/powerpoint/2010/main" val="1731566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347" y="1272241"/>
            <a:ext cx="34734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p:cNvSpPr>
            <a:spLocks noGrp="1" noChangeArrowheads="1"/>
          </p:cNvSpPr>
          <p:nvPr>
            <p:ph type="title"/>
          </p:nvPr>
        </p:nvSpPr>
        <p:spPr/>
        <p:txBody>
          <a:bodyPr/>
          <a:lstStyle/>
          <a:p>
            <a:r>
              <a:rPr lang="en-US"/>
              <a:t>Example search problem: 8-puzzle</a:t>
            </a:r>
          </a:p>
        </p:txBody>
      </p:sp>
      <p:sp>
        <p:nvSpPr>
          <p:cNvPr id="37895" name="Rectangle 3"/>
          <p:cNvSpPr>
            <a:spLocks noGrp="1" noChangeArrowheads="1"/>
          </p:cNvSpPr>
          <p:nvPr>
            <p:ph idx="1"/>
          </p:nvPr>
        </p:nvSpPr>
        <p:spPr/>
        <p:txBody>
          <a:bodyPr/>
          <a:lstStyle/>
          <a:p>
            <a:r>
              <a:rPr lang="en-US"/>
              <a:t>Formulate </a:t>
            </a:r>
            <a:r>
              <a:rPr lang="en-US" i="1">
                <a:solidFill>
                  <a:schemeClr val="accent2"/>
                </a:solidFill>
              </a:rPr>
              <a:t>goal</a:t>
            </a:r>
            <a:endParaRPr lang="en-US"/>
          </a:p>
          <a:p>
            <a:pPr lvl="1"/>
            <a:r>
              <a:rPr lang="en-US" sz="2100"/>
              <a:t>Pieces to end up </a:t>
            </a:r>
            <a:br>
              <a:rPr lang="en-US" sz="2100"/>
            </a:br>
            <a:r>
              <a:rPr lang="en-US" sz="2100"/>
              <a:t>in order </a:t>
            </a:r>
            <a:br>
              <a:rPr lang="en-US" sz="2100"/>
            </a:br>
            <a:r>
              <a:rPr lang="en-US" sz="2100"/>
              <a:t>as shown…</a:t>
            </a:r>
          </a:p>
          <a:p>
            <a:pPr lvl="1"/>
            <a:endParaRPr lang="en-US" sz="2100"/>
          </a:p>
          <a:p>
            <a:pPr marL="457200" lvl="1" indent="0">
              <a:buNone/>
            </a:pPr>
            <a:endParaRPr lang="en-US" sz="2100"/>
          </a:p>
          <a:p>
            <a:r>
              <a:rPr lang="en-US"/>
              <a:t>Formulate </a:t>
            </a:r>
            <a:r>
              <a:rPr lang="en-US" i="1">
                <a:solidFill>
                  <a:schemeClr val="accent2"/>
                </a:solidFill>
              </a:rPr>
              <a:t>search</a:t>
            </a:r>
            <a:r>
              <a:rPr lang="en-US"/>
              <a:t> </a:t>
            </a:r>
            <a:r>
              <a:rPr lang="en-US" i="1">
                <a:solidFill>
                  <a:schemeClr val="accent2"/>
                </a:solidFill>
              </a:rPr>
              <a:t>problem</a:t>
            </a:r>
            <a:endParaRPr lang="en-US"/>
          </a:p>
          <a:p>
            <a:pPr lvl="1"/>
            <a:r>
              <a:rPr lang="en-US" sz="2100" b="1" i="1"/>
              <a:t>States: </a:t>
            </a:r>
            <a:r>
              <a:rPr lang="en-US" sz="2100"/>
              <a:t>configurations of the puzzle (9! configurations)</a:t>
            </a:r>
          </a:p>
          <a:p>
            <a:pPr lvl="1"/>
            <a:r>
              <a:rPr lang="en-US" sz="2100" b="1" i="1"/>
              <a:t>Actions</a:t>
            </a:r>
            <a:r>
              <a:rPr lang="en-US" sz="2100"/>
              <a:t>: Move one of the movable pieces (≤4 possible)</a:t>
            </a:r>
          </a:p>
          <a:p>
            <a:pPr lvl="1"/>
            <a:r>
              <a:rPr lang="en-US" sz="2100" b="1" i="1"/>
              <a:t>Performance</a:t>
            </a:r>
            <a:r>
              <a:rPr lang="en-US" sz="2100"/>
              <a:t> </a:t>
            </a:r>
            <a:r>
              <a:rPr lang="en-US" sz="2100" b="1" i="1"/>
              <a:t>measure</a:t>
            </a:r>
            <a:r>
              <a:rPr lang="en-US" sz="2100"/>
              <a:t>: minimize total moves</a:t>
            </a:r>
          </a:p>
          <a:p>
            <a:pPr lvl="1"/>
            <a:endParaRPr lang="en-US" sz="2100"/>
          </a:p>
          <a:p>
            <a:r>
              <a:rPr lang="en-US"/>
              <a:t>Find </a:t>
            </a:r>
            <a:r>
              <a:rPr lang="en-US" i="1">
                <a:solidFill>
                  <a:schemeClr val="accent2"/>
                </a:solidFill>
              </a:rPr>
              <a:t>solution</a:t>
            </a:r>
            <a:endParaRPr lang="en-US"/>
          </a:p>
          <a:p>
            <a:pPr lvl="1"/>
            <a:r>
              <a:rPr lang="en-US" sz="2100"/>
              <a:t>Sequence of pieces moved:  3,1,6,3,1,…</a:t>
            </a:r>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a:t>
            </a:fld>
            <a:endParaRPr lang="en-US" altLang="en-US"/>
          </a:p>
        </p:txBody>
      </p:sp>
      <p:pic>
        <p:nvPicPr>
          <p:cNvPr id="1026" name="Picture 2" descr="http://ecx.images-amazon.com/images/I/51VwqjAi1U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91601" y="228600"/>
            <a:ext cx="1562101"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96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297000"/>
            <a:ext cx="7580074" cy="4570401"/>
          </a:xfrm>
          <a:prstGeom prst="rect">
            <a:avLst/>
          </a:prstGeom>
        </p:spPr>
      </p:pic>
      <p:sp>
        <p:nvSpPr>
          <p:cNvPr id="26629"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6630" name="Rectangle 2"/>
          <p:cNvSpPr>
            <a:spLocks noGrp="1" noChangeArrowheads="1"/>
          </p:cNvSpPr>
          <p:nvPr>
            <p:ph type="title"/>
          </p:nvPr>
        </p:nvSpPr>
        <p:spPr/>
        <p:txBody>
          <a:bodyPr>
            <a:normAutofit/>
          </a:bodyPr>
          <a:lstStyle/>
          <a:p>
            <a:r>
              <a:rPr lang="en-US" dirty="0"/>
              <a:t>Example search problem: Holiday in Romania</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a:t>
            </a:fld>
            <a:endParaRPr lang="en-US" altLang="en-US"/>
          </a:p>
        </p:txBody>
      </p:sp>
      <p:sp>
        <p:nvSpPr>
          <p:cNvPr id="2" name="Date Placeholder 1"/>
          <p:cNvSpPr>
            <a:spLocks noGrp="1"/>
          </p:cNvSpPr>
          <p:nvPr>
            <p:ph type="dt" sz="half" idx="2"/>
          </p:nvPr>
        </p:nvSpPr>
        <p:spPr bwMode="auto">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26632" name="Line 4"/>
          <p:cNvSpPr>
            <a:spLocks noChangeShapeType="1"/>
          </p:cNvSpPr>
          <p:nvPr/>
        </p:nvSpPr>
        <p:spPr bwMode="auto">
          <a:xfrm flipV="1">
            <a:off x="2209800" y="2682086"/>
            <a:ext cx="838200" cy="4572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3" name="Text Box 5"/>
          <p:cNvSpPr txBox="1">
            <a:spLocks noChangeArrowheads="1"/>
          </p:cNvSpPr>
          <p:nvPr/>
        </p:nvSpPr>
        <p:spPr bwMode="auto">
          <a:xfrm>
            <a:off x="1483620" y="3055148"/>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are here</a:t>
            </a:r>
          </a:p>
        </p:txBody>
      </p:sp>
      <p:sp>
        <p:nvSpPr>
          <p:cNvPr id="26634" name="Line 6"/>
          <p:cNvSpPr>
            <a:spLocks noChangeShapeType="1"/>
          </p:cNvSpPr>
          <p:nvPr/>
        </p:nvSpPr>
        <p:spPr bwMode="auto">
          <a:xfrm flipH="1" flipV="1">
            <a:off x="7734300" y="5230431"/>
            <a:ext cx="609600" cy="6858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5" name="Text Box 7"/>
          <p:cNvSpPr txBox="1">
            <a:spLocks noChangeArrowheads="1"/>
          </p:cNvSpPr>
          <p:nvPr/>
        </p:nvSpPr>
        <p:spPr bwMode="auto">
          <a:xfrm>
            <a:off x="8039100" y="5840031"/>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need to be here</a:t>
            </a:r>
          </a:p>
        </p:txBody>
      </p:sp>
      <p:pic>
        <p:nvPicPr>
          <p:cNvPr id="2663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2275" y="1031744"/>
            <a:ext cx="20415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1" y="1230314"/>
            <a:ext cx="17129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725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Grp="1" noChangeArrowheads="1"/>
          </p:cNvSpPr>
          <p:nvPr>
            <p:ph type="title"/>
          </p:nvPr>
        </p:nvSpPr>
        <p:spPr/>
        <p:txBody>
          <a:bodyPr/>
          <a:lstStyle/>
          <a:p>
            <a:r>
              <a:rPr lang="en-US" dirty="0"/>
              <a:t>Holiday in Romania</a:t>
            </a:r>
          </a:p>
        </p:txBody>
      </p:sp>
      <p:sp>
        <p:nvSpPr>
          <p:cNvPr id="27655" name="Rectangle 3"/>
          <p:cNvSpPr>
            <a:spLocks noGrp="1" noChangeArrowheads="1"/>
          </p:cNvSpPr>
          <p:nvPr>
            <p:ph idx="1"/>
          </p:nvPr>
        </p:nvSpPr>
        <p:spPr/>
        <p:txBody>
          <a:bodyPr/>
          <a:lstStyle/>
          <a:p>
            <a:r>
              <a:rPr lang="en-US" dirty="0"/>
              <a:t>On holiday in Romania; currently in Arad</a:t>
            </a:r>
          </a:p>
          <a:p>
            <a:pPr lvl="1"/>
            <a:r>
              <a:rPr lang="en-US" sz="2100" dirty="0"/>
              <a:t>Flight leaves tomorrow from Bucharest</a:t>
            </a:r>
          </a:p>
          <a:p>
            <a:r>
              <a:rPr lang="en-US" dirty="0"/>
              <a:t>Formulate </a:t>
            </a:r>
            <a:r>
              <a:rPr lang="en-US" i="1" dirty="0">
                <a:solidFill>
                  <a:schemeClr val="accent2"/>
                </a:solidFill>
              </a:rPr>
              <a:t>goal</a:t>
            </a:r>
            <a:endParaRPr lang="en-US" dirty="0"/>
          </a:p>
          <a:p>
            <a:pPr lvl="1"/>
            <a:r>
              <a:rPr lang="en-US" sz="2100" dirty="0"/>
              <a:t>Be in Bucharest</a:t>
            </a:r>
          </a:p>
          <a:p>
            <a:r>
              <a:rPr lang="en-US" dirty="0"/>
              <a:t>Formulate </a:t>
            </a:r>
            <a:r>
              <a:rPr lang="en-US" i="1" dirty="0">
                <a:solidFill>
                  <a:schemeClr val="accent2"/>
                </a:solidFill>
              </a:rPr>
              <a:t>search</a:t>
            </a:r>
            <a:r>
              <a:rPr lang="en-US" dirty="0"/>
              <a:t> </a:t>
            </a:r>
            <a:r>
              <a:rPr lang="en-US" i="1" dirty="0">
                <a:solidFill>
                  <a:schemeClr val="accent2"/>
                </a:solidFill>
              </a:rPr>
              <a:t>problem</a:t>
            </a:r>
            <a:endParaRPr lang="en-US" dirty="0"/>
          </a:p>
          <a:p>
            <a:pPr lvl="1"/>
            <a:r>
              <a:rPr lang="en-US" sz="2100" dirty="0"/>
              <a:t>States: various cities</a:t>
            </a:r>
          </a:p>
          <a:p>
            <a:pPr lvl="1"/>
            <a:r>
              <a:rPr lang="en-US" sz="2100" dirty="0"/>
              <a:t>Actions: drive between cities</a:t>
            </a:r>
          </a:p>
          <a:p>
            <a:pPr lvl="1"/>
            <a:r>
              <a:rPr lang="en-US" sz="2100" dirty="0"/>
              <a:t>Performance measure: minimize travel time / distance</a:t>
            </a:r>
          </a:p>
          <a:p>
            <a:r>
              <a:rPr lang="en-US" dirty="0"/>
              <a:t>Find </a:t>
            </a:r>
            <a:r>
              <a:rPr lang="en-US" i="1" dirty="0">
                <a:solidFill>
                  <a:schemeClr val="accent2"/>
                </a:solidFill>
              </a:rPr>
              <a:t>solution</a:t>
            </a:r>
            <a:endParaRPr lang="en-US" dirty="0"/>
          </a:p>
          <a:p>
            <a:pPr lvl="1"/>
            <a:r>
              <a:rPr lang="en-US" sz="2100" dirty="0"/>
              <a:t>Sequence of cities; e.g. Arad, Sibiu, </a:t>
            </a:r>
            <a:r>
              <a:rPr lang="en-US" sz="2100" dirty="0" err="1"/>
              <a:t>Fagaras</a:t>
            </a:r>
            <a:r>
              <a:rPr lang="en-US" sz="2100" dirty="0"/>
              <a:t>, Bucharest, …</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8</a:t>
            </a:fld>
            <a:endParaRPr lang="en-US" altLang="en-US"/>
          </a:p>
        </p:txBody>
      </p:sp>
    </p:spTree>
    <p:extLst>
      <p:ext uri="{BB962C8B-B14F-4D97-AF65-F5344CB8AC3E}">
        <p14:creationId xmlns:p14="http://schemas.microsoft.com/office/powerpoint/2010/main" val="4104036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More formally, a problem is defined by:</a:t>
            </a:r>
          </a:p>
        </p:txBody>
      </p:sp>
      <p:sp>
        <p:nvSpPr>
          <p:cNvPr id="38919" name="Rectangle 3"/>
          <p:cNvSpPr>
            <a:spLocks noGrp="1" noChangeArrowheads="1"/>
          </p:cNvSpPr>
          <p:nvPr>
            <p:ph idx="1"/>
          </p:nvPr>
        </p:nvSpPr>
        <p:spPr/>
        <p:txBody>
          <a:bodyPr>
            <a:normAutofit lnSpcReduction="10000"/>
          </a:bodyPr>
          <a:lstStyle/>
          <a:p>
            <a:pPr marL="914400" lvl="1" indent="-457200">
              <a:spcBef>
                <a:spcPts val="300"/>
              </a:spcBef>
              <a:buFontTx/>
              <a:buAutoNum type="arabicPeriod"/>
            </a:pPr>
            <a:r>
              <a:rPr lang="en-US" i="1" dirty="0">
                <a:solidFill>
                  <a:schemeClr val="accent2"/>
                </a:solidFill>
              </a:rPr>
              <a:t>States</a:t>
            </a:r>
            <a:r>
              <a:rPr lang="en-US" dirty="0"/>
              <a:t>: a set </a:t>
            </a:r>
            <a:r>
              <a:rPr lang="en-US" b="1" i="1" dirty="0">
                <a:latin typeface="Times" pitchFamily="18" charset="0"/>
                <a:cs typeface="Times" pitchFamily="18" charset="0"/>
              </a:rPr>
              <a:t>S</a:t>
            </a:r>
          </a:p>
          <a:p>
            <a:pPr marL="914400" lvl="1" indent="-457200">
              <a:spcBef>
                <a:spcPts val="300"/>
              </a:spcBef>
              <a:buFontTx/>
              <a:buAutoNum type="arabicPeriod"/>
            </a:pPr>
            <a:endParaRPr lang="en-US" sz="200" b="1" i="1" dirty="0">
              <a:latin typeface="Times" pitchFamily="18" charset="0"/>
              <a:cs typeface="Times" pitchFamily="18" charset="0"/>
            </a:endParaRPr>
          </a:p>
          <a:p>
            <a:pPr marL="914400" lvl="1" indent="-457200">
              <a:spcBef>
                <a:spcPts val="300"/>
              </a:spcBef>
              <a:buFontTx/>
              <a:buAutoNum type="arabicPeriod"/>
            </a:pPr>
            <a:r>
              <a:rPr lang="en-US" i="1" dirty="0"/>
              <a:t>A</a:t>
            </a:r>
            <a:r>
              <a:rPr lang="en-US" dirty="0"/>
              <a:t>n </a:t>
            </a:r>
            <a:r>
              <a:rPr lang="en-US" i="1" dirty="0">
                <a:solidFill>
                  <a:schemeClr val="accent2"/>
                </a:solidFill>
              </a:rPr>
              <a:t>initial state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dirty="0" err="1">
                <a:latin typeface="Times" pitchFamily="18" charset="0"/>
                <a:cs typeface="Times" pitchFamily="18" charset="0"/>
                <a:sym typeface="Symbol"/>
              </a:rPr>
              <a:t></a:t>
            </a:r>
            <a:r>
              <a:rPr lang="en-US" b="1" i="1" dirty="0" err="1">
                <a:latin typeface="Times" pitchFamily="18" charset="0"/>
                <a:cs typeface="Times" pitchFamily="18" charset="0"/>
              </a:rPr>
              <a:t>S</a:t>
            </a:r>
            <a:endParaRPr lang="en-US" b="1" i="1" dirty="0">
              <a:latin typeface="Times" pitchFamily="18" charset="0"/>
              <a:cs typeface="Times" pitchFamily="18" charset="0"/>
            </a:endParaRPr>
          </a:p>
          <a:p>
            <a:pPr marL="914400" lvl="1" indent="-457200">
              <a:spcBef>
                <a:spcPts val="300"/>
              </a:spcBef>
              <a:buFontTx/>
              <a:buAutoNum type="arabicPeriod"/>
            </a:pPr>
            <a:r>
              <a:rPr lang="en-US" i="1" dirty="0">
                <a:solidFill>
                  <a:schemeClr val="accent2"/>
                </a:solidFill>
              </a:rPr>
              <a:t>Actions</a:t>
            </a:r>
            <a:r>
              <a:rPr lang="en-US" i="1" dirty="0"/>
              <a:t>: a </a:t>
            </a:r>
            <a:r>
              <a:rPr lang="en-US" i="1" dirty="0">
                <a:solidFill>
                  <a:schemeClr val="accent2"/>
                </a:solidFill>
              </a:rPr>
              <a:t>set </a:t>
            </a:r>
            <a:r>
              <a:rPr lang="en-US" b="1" i="1" dirty="0">
                <a:latin typeface="Times" pitchFamily="18" charset="0"/>
                <a:cs typeface="Times" pitchFamily="18" charset="0"/>
              </a:rPr>
              <a:t>A</a:t>
            </a:r>
          </a:p>
          <a:p>
            <a:pPr marL="857250" lvl="2" indent="0">
              <a:spcBef>
                <a:spcPts val="300"/>
              </a:spcBef>
              <a:buNone/>
            </a:pP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s Actions(s) </a:t>
            </a:r>
            <a:r>
              <a:rPr lang="en-US" i="1" dirty="0"/>
              <a:t>= the set of actions that can be executed in </a:t>
            </a:r>
            <a:r>
              <a:rPr lang="en-US" b="1" i="1" dirty="0">
                <a:latin typeface="Times" pitchFamily="18" charset="0"/>
                <a:cs typeface="Times" pitchFamily="18" charset="0"/>
              </a:rPr>
              <a:t>s</a:t>
            </a:r>
            <a:r>
              <a:rPr lang="en-US" i="1" dirty="0"/>
              <a:t>, 			that are </a:t>
            </a:r>
            <a:r>
              <a:rPr lang="en-US" i="1" dirty="0">
                <a:solidFill>
                  <a:schemeClr val="accent2"/>
                </a:solidFill>
              </a:rPr>
              <a:t>applicable</a:t>
            </a:r>
            <a:r>
              <a:rPr lang="en-US" dirty="0"/>
              <a:t> in </a:t>
            </a:r>
            <a:r>
              <a:rPr lang="en-US" b="1" i="1" dirty="0">
                <a:latin typeface="Times" pitchFamily="18" charset="0"/>
                <a:cs typeface="Times" pitchFamily="18" charset="0"/>
              </a:rPr>
              <a:t>s</a:t>
            </a:r>
            <a:r>
              <a:rPr lang="en-US" dirty="0"/>
              <a:t>.</a:t>
            </a:r>
          </a:p>
          <a:p>
            <a:pPr marL="914400" lvl="1" indent="-457200">
              <a:spcBef>
                <a:spcPts val="300"/>
              </a:spcBef>
              <a:buFontTx/>
              <a:buAutoNum type="arabicPeriod"/>
            </a:pPr>
            <a:r>
              <a:rPr lang="en-US" i="1" dirty="0">
                <a:solidFill>
                  <a:schemeClr val="accent2"/>
                </a:solidFill>
              </a:rPr>
              <a:t>Transition Model</a:t>
            </a:r>
            <a:r>
              <a:rPr lang="en-US" i="1" dirty="0"/>
              <a:t>: </a:t>
            </a:r>
            <a:r>
              <a:rPr lang="en-US" b="1" i="1" dirty="0">
                <a:latin typeface="Times" pitchFamily="18" charset="0"/>
                <a:cs typeface="Times" pitchFamily="18" charset="0"/>
                <a:sym typeface="Symbol" pitchFamily="18" charset="2"/>
              </a:rPr>
              <a:t> s </a:t>
            </a:r>
            <a:r>
              <a:rPr lang="en-US" b="1" i="1" dirty="0" err="1">
                <a:latin typeface="Times" pitchFamily="18" charset="0"/>
                <a:cs typeface="Times" pitchFamily="18" charset="0"/>
                <a:sym typeface="Symbol" pitchFamily="18" charset="2"/>
              </a:rPr>
              <a:t>a</a:t>
            </a:r>
            <a:r>
              <a:rPr lang="en-US" b="1" i="1" dirty="0" err="1">
                <a:latin typeface="Times" pitchFamily="18" charset="0"/>
                <a:cs typeface="Times" pitchFamily="18" charset="0"/>
                <a:sym typeface="Symbol"/>
              </a:rPr>
              <a:t>Actions</a:t>
            </a:r>
            <a:r>
              <a:rPr lang="en-US" b="1" i="1" dirty="0">
                <a:latin typeface="Times" pitchFamily="18" charset="0"/>
                <a:cs typeface="Times" pitchFamily="18" charset="0"/>
                <a:sym typeface="Symbol"/>
              </a:rPr>
              <a:t>(s)</a:t>
            </a: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Result(s, a)</a:t>
            </a:r>
            <a:r>
              <a:rPr lang="en-US" i="1" dirty="0">
                <a:latin typeface="Times" pitchFamily="18" charset="0"/>
                <a:cs typeface="Times" pitchFamily="18" charset="0"/>
              </a:rPr>
              <a:t> </a:t>
            </a:r>
            <a:r>
              <a:rPr lang="en-US" i="1" dirty="0">
                <a:sym typeface="Symbol" pitchFamily="18" charset="2"/>
              </a:rPr>
              <a:t>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r</a:t>
            </a:r>
            <a:r>
              <a:rPr lang="en-US" b="1" i="1" dirty="0">
                <a:latin typeface="Times" pitchFamily="18" charset="0"/>
                <a:cs typeface="Times" pitchFamily="18" charset="0"/>
              </a:rPr>
              <a:t> </a:t>
            </a:r>
          </a:p>
          <a:p>
            <a:pPr marL="914400" lvl="2" indent="0">
              <a:spcBef>
                <a:spcPts val="300"/>
              </a:spcBef>
              <a:buNone/>
            </a:pPr>
            <a:r>
              <a:rPr lang="en-US" b="1" i="1" dirty="0" err="1">
                <a:latin typeface="Times" pitchFamily="18" charset="0"/>
                <a:cs typeface="Times" pitchFamily="18" charset="0"/>
              </a:rPr>
              <a:t>s</a:t>
            </a:r>
            <a:r>
              <a:rPr lang="en-US" i="1" baseline="-25000" dirty="0" err="1"/>
              <a:t>r</a:t>
            </a:r>
            <a:r>
              <a:rPr lang="en-US" i="1" dirty="0"/>
              <a:t> is called a </a:t>
            </a:r>
            <a:r>
              <a:rPr lang="en-US" i="1" dirty="0">
                <a:solidFill>
                  <a:srgbClr val="0000FF"/>
                </a:solidFill>
              </a:rPr>
              <a:t>successor </a:t>
            </a:r>
            <a:r>
              <a:rPr lang="en-US" i="1" dirty="0"/>
              <a:t>of</a:t>
            </a:r>
            <a:r>
              <a:rPr lang="en-US" i="1" dirty="0">
                <a:solidFill>
                  <a:srgbClr val="0000FF"/>
                </a:solidFill>
              </a:rPr>
              <a:t> </a:t>
            </a:r>
            <a:r>
              <a:rPr lang="en-US" b="1" i="1" dirty="0">
                <a:latin typeface="Times" pitchFamily="18" charset="0"/>
                <a:cs typeface="Times" pitchFamily="18" charset="0"/>
              </a:rPr>
              <a:t>s </a:t>
            </a:r>
          </a:p>
          <a:p>
            <a:pPr marL="914400" lvl="2" indent="0">
              <a:spcBef>
                <a:spcPts val="300"/>
              </a:spcBef>
              <a:buNone/>
            </a:pPr>
            <a:r>
              <a:rPr lang="en-US" b="1" i="1" dirty="0">
                <a:latin typeface="Times" pitchFamily="18" charset="0"/>
                <a:cs typeface="Times" pitchFamily="18" charset="0"/>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a:t>
            </a:r>
            <a:r>
              <a:rPr lang="en-US" b="1" i="1" dirty="0">
                <a:latin typeface="Times" pitchFamily="18" charset="0"/>
                <a:cs typeface="Times" pitchFamily="18" charset="0"/>
                <a:sym typeface="Symbol"/>
              </a:rPr>
              <a:t></a:t>
            </a:r>
            <a:r>
              <a:rPr lang="en-US" i="1" dirty="0">
                <a:solidFill>
                  <a:schemeClr val="accent2"/>
                </a:solidFill>
              </a:rPr>
              <a:t> </a:t>
            </a:r>
            <a:r>
              <a:rPr lang="en-US" b="1" i="1" dirty="0">
                <a:latin typeface="Times" pitchFamily="18" charset="0"/>
                <a:cs typeface="Times" pitchFamily="18" charset="0"/>
              </a:rPr>
              <a:t>Successors</a:t>
            </a:r>
            <a:r>
              <a:rPr lang="en-US" i="1" dirty="0">
                <a:solidFill>
                  <a:schemeClr val="accent2"/>
                </a:solidFill>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 </a:t>
            </a:r>
            <a:r>
              <a:rPr lang="en-US" i="1" dirty="0">
                <a:solidFill>
                  <a:schemeClr val="accent2"/>
                </a:solidFill>
              </a:rPr>
              <a:t>= state space</a:t>
            </a:r>
          </a:p>
          <a:p>
            <a:pPr marL="914400" lvl="1" indent="-457200">
              <a:spcBef>
                <a:spcPts val="300"/>
              </a:spcBef>
              <a:buFontTx/>
              <a:buAutoNum type="arabicPeriod"/>
            </a:pPr>
            <a:r>
              <a:rPr lang="en-US" i="1" dirty="0">
                <a:solidFill>
                  <a:schemeClr val="accent2"/>
                </a:solidFill>
              </a:rPr>
              <a:t>Path cost (</a:t>
            </a:r>
            <a:r>
              <a:rPr lang="en-US" i="1" dirty="0"/>
              <a:t>Performance Measure)</a:t>
            </a:r>
            <a:r>
              <a:rPr lang="en-US" i="1" dirty="0">
                <a:solidFill>
                  <a:schemeClr val="accent2"/>
                </a:solidFill>
              </a:rPr>
              <a:t>: </a:t>
            </a:r>
            <a:r>
              <a:rPr lang="en-US" dirty="0"/>
              <a:t>Must be additive</a:t>
            </a:r>
          </a:p>
          <a:p>
            <a:pPr marL="914400" lvl="2" indent="0">
              <a:spcBef>
                <a:spcPts val="300"/>
              </a:spcBef>
              <a:buNone/>
            </a:pPr>
            <a:r>
              <a:rPr lang="en-US" dirty="0"/>
              <a:t>e.g. sum of distances, number of actions executed, …</a:t>
            </a:r>
          </a:p>
          <a:p>
            <a:pPr marL="914400" lvl="2" indent="0">
              <a:spcBef>
                <a:spcPts val="300"/>
              </a:spcBef>
              <a:buNone/>
            </a:pPr>
            <a:r>
              <a:rPr lang="en-US" b="1" i="1" dirty="0">
                <a:latin typeface="Times" pitchFamily="18" charset="0"/>
                <a:cs typeface="Times" pitchFamily="18" charset="0"/>
              </a:rPr>
              <a:t>c(</a:t>
            </a:r>
            <a:r>
              <a:rPr lang="en-US" b="1" i="1" dirty="0" err="1">
                <a:latin typeface="Times" pitchFamily="18" charset="0"/>
                <a:cs typeface="Times" pitchFamily="18" charset="0"/>
              </a:rPr>
              <a:t>x,a,y</a:t>
            </a:r>
            <a:r>
              <a:rPr lang="en-US" b="1" i="1" dirty="0">
                <a:latin typeface="Times" pitchFamily="18" charset="0"/>
                <a:cs typeface="Times" pitchFamily="18" charset="0"/>
              </a:rPr>
              <a:t>) </a:t>
            </a:r>
            <a:r>
              <a:rPr lang="en-US" dirty="0"/>
              <a:t>is the step cost, assumed </a:t>
            </a:r>
            <a:r>
              <a:rPr lang="en-US" b="1" i="1" dirty="0">
                <a:latin typeface="Times" pitchFamily="18" charset="0"/>
                <a:cs typeface="Times" pitchFamily="18" charset="0"/>
              </a:rPr>
              <a:t>≥</a:t>
            </a:r>
            <a:r>
              <a:rPr lang="en-US" dirty="0"/>
              <a:t> 0</a:t>
            </a:r>
          </a:p>
          <a:p>
            <a:pPr lvl="3">
              <a:spcBef>
                <a:spcPts val="300"/>
              </a:spcBef>
            </a:pPr>
            <a:r>
              <a:rPr lang="en-US" dirty="0">
                <a:solidFill>
                  <a:srgbClr val="000000"/>
                </a:solidFill>
              </a:rPr>
              <a:t>(where action </a:t>
            </a:r>
            <a:r>
              <a:rPr lang="en-US" b="1" i="1" dirty="0">
                <a:solidFill>
                  <a:srgbClr val="000000"/>
                </a:solidFill>
                <a:latin typeface="Times" pitchFamily="18" charset="0"/>
                <a:cs typeface="Times" pitchFamily="18" charset="0"/>
              </a:rPr>
              <a:t>a </a:t>
            </a:r>
            <a:r>
              <a:rPr lang="en-US" dirty="0">
                <a:solidFill>
                  <a:srgbClr val="000000"/>
                </a:solidFill>
              </a:rPr>
              <a:t>goes from state </a:t>
            </a:r>
            <a:r>
              <a:rPr lang="en-US" b="1" i="1" dirty="0">
                <a:solidFill>
                  <a:srgbClr val="000000"/>
                </a:solidFill>
                <a:latin typeface="Times" pitchFamily="18" charset="0"/>
                <a:cs typeface="Times" pitchFamily="18" charset="0"/>
              </a:rPr>
              <a:t>x</a:t>
            </a:r>
            <a:r>
              <a:rPr lang="en-US" dirty="0">
                <a:solidFill>
                  <a:srgbClr val="000000"/>
                </a:solidFill>
              </a:rPr>
              <a:t> to state </a:t>
            </a:r>
            <a:r>
              <a:rPr lang="en-US" b="1" i="1" dirty="0">
                <a:solidFill>
                  <a:srgbClr val="000000"/>
                </a:solidFill>
                <a:latin typeface="Times" pitchFamily="18" charset="0"/>
                <a:cs typeface="Times" pitchFamily="18" charset="0"/>
              </a:rPr>
              <a:t>y</a:t>
            </a:r>
            <a:r>
              <a:rPr lang="en-US" i="1" dirty="0">
                <a:solidFill>
                  <a:srgbClr val="000000"/>
                </a:solidFill>
              </a:rPr>
              <a:t>)</a:t>
            </a:r>
            <a:endParaRPr lang="en-US" dirty="0"/>
          </a:p>
          <a:p>
            <a:pPr marL="914400" lvl="1" indent="-457200">
              <a:spcBef>
                <a:spcPts val="300"/>
              </a:spcBef>
              <a:buFont typeface="+mj-lt"/>
              <a:buAutoNum type="arabicPeriod" startAt="6"/>
            </a:pPr>
            <a:r>
              <a:rPr lang="en-US" i="1" dirty="0">
                <a:solidFill>
                  <a:schemeClr val="accent2"/>
                </a:solidFill>
              </a:rPr>
              <a:t>Goal test: </a:t>
            </a:r>
            <a:r>
              <a:rPr lang="en-US" b="1" i="1" dirty="0">
                <a:latin typeface="Times" pitchFamily="18" charset="0"/>
                <a:cs typeface="Times" pitchFamily="18" charset="0"/>
              </a:rPr>
              <a:t>Goal(s)</a:t>
            </a:r>
          </a:p>
          <a:p>
            <a:pPr marL="914400" lvl="2" indent="0">
              <a:spcBef>
                <a:spcPts val="300"/>
              </a:spcBef>
              <a:buNone/>
            </a:pPr>
            <a:r>
              <a:rPr lang="en-US" dirty="0"/>
              <a:t> Can be implicit, e.g. </a:t>
            </a:r>
            <a:r>
              <a:rPr lang="en-US" sz="2400" b="1" i="1" dirty="0">
                <a:latin typeface="Times" pitchFamily="18" charset="0"/>
                <a:cs typeface="Times" pitchFamily="18" charset="0"/>
              </a:rPr>
              <a:t>checkmate(s)</a:t>
            </a:r>
          </a:p>
          <a:p>
            <a:pPr marL="914400" lvl="2" indent="0">
              <a:spcBef>
                <a:spcPts val="300"/>
              </a:spcBef>
              <a:buNone/>
            </a:pPr>
            <a:r>
              <a:rPr lang="en-US" i="1" dirty="0"/>
              <a:t> </a:t>
            </a:r>
            <a:r>
              <a:rPr lang="en-US" sz="2400" b="1" i="1" dirty="0">
                <a:latin typeface="Times" pitchFamily="18" charset="0"/>
                <a:cs typeface="Times" pitchFamily="18" charset="0"/>
              </a:rPr>
              <a:t>s</a:t>
            </a:r>
            <a:r>
              <a:rPr lang="en-US" i="1" dirty="0"/>
              <a:t> </a:t>
            </a:r>
            <a:r>
              <a:rPr lang="en-US" dirty="0"/>
              <a:t>is a </a:t>
            </a:r>
            <a:r>
              <a:rPr lang="en-US" i="1" dirty="0"/>
              <a:t>goal</a:t>
            </a:r>
            <a:r>
              <a:rPr lang="en-US" dirty="0"/>
              <a:t> </a:t>
            </a:r>
            <a:r>
              <a:rPr lang="en-US" i="1" dirty="0"/>
              <a:t>state</a:t>
            </a:r>
            <a:r>
              <a:rPr lang="en-US" dirty="0"/>
              <a:t> if </a:t>
            </a:r>
            <a:r>
              <a:rPr lang="en-US" sz="2400" b="1" i="1" dirty="0">
                <a:latin typeface="Times" pitchFamily="18" charset="0"/>
                <a:cs typeface="Times" pitchFamily="18" charset="0"/>
              </a:rPr>
              <a:t>Goal(s) </a:t>
            </a:r>
            <a:r>
              <a:rPr lang="en-US" dirty="0"/>
              <a:t>is</a:t>
            </a:r>
            <a:r>
              <a:rPr lang="en-US" i="1" dirty="0"/>
              <a:t> true</a:t>
            </a:r>
          </a:p>
          <a:p>
            <a:pPr lvl="1">
              <a:lnSpc>
                <a:spcPct val="90000"/>
              </a:lnSpc>
            </a:pPr>
            <a:endParaRPr 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9</a:t>
            </a:fld>
            <a:endParaRPr lang="en-US" altLang="en-US"/>
          </a:p>
        </p:txBody>
      </p:sp>
    </p:spTree>
    <p:extLst>
      <p:ext uri="{BB962C8B-B14F-4D97-AF65-F5344CB8AC3E}">
        <p14:creationId xmlns:p14="http://schemas.microsoft.com/office/powerpoint/2010/main" val="83974642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7012</TotalTime>
  <Words>4270</Words>
  <Application>Microsoft Macintosh PowerPoint</Application>
  <PresentationFormat>Widescreen</PresentationFormat>
  <Paragraphs>715</Paragraphs>
  <Slides>45</Slides>
  <Notes>38</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9" baseType="lpstr">
      <vt:lpstr>Arial</vt:lpstr>
      <vt:lpstr>Calibri</vt:lpstr>
      <vt:lpstr>Consolas</vt:lpstr>
      <vt:lpstr>Courier New</vt:lpstr>
      <vt:lpstr>Engravers MT</vt:lpstr>
      <vt:lpstr>Monotype Corsiva</vt:lpstr>
      <vt:lpstr>Open Sans</vt:lpstr>
      <vt:lpstr>Open Sans SemiBold</vt:lpstr>
      <vt:lpstr>Symbol</vt:lpstr>
      <vt:lpstr>Tahoma</vt:lpstr>
      <vt:lpstr>Times</vt:lpstr>
      <vt:lpstr>Times New Roman</vt:lpstr>
      <vt:lpstr>Office Theme</vt:lpstr>
      <vt:lpstr>Equation</vt:lpstr>
      <vt:lpstr>Search Problems</vt:lpstr>
      <vt:lpstr>Problem Solving Agents &amp; Problem Formulation</vt:lpstr>
      <vt:lpstr>Reflex Agents</vt:lpstr>
      <vt:lpstr>Problem-Solving Agent </vt:lpstr>
      <vt:lpstr>Impact of Task Environments</vt:lpstr>
      <vt:lpstr>Example search problem: 8-puzzle</vt:lpstr>
      <vt:lpstr>Example search problem: Holiday in Romania</vt:lpstr>
      <vt:lpstr>Holiday in Romania</vt:lpstr>
      <vt:lpstr>More formally, a problem is defined by:</vt:lpstr>
      <vt:lpstr>Vacuum World</vt:lpstr>
      <vt:lpstr>Vacuum World</vt:lpstr>
      <vt:lpstr>Solutions &amp; Optimal Solutions</vt:lpstr>
      <vt:lpstr>Art: Formulating a Search Problem</vt:lpstr>
      <vt:lpstr>Example: 8-puzzle</vt:lpstr>
      <vt:lpstr>Example: 8-puzzle</vt:lpstr>
      <vt:lpstr>Hard subtask: Selecting a state space</vt:lpstr>
      <vt:lpstr>Useful Concepts</vt:lpstr>
      <vt:lpstr>Basic search algorithms: Tree Search</vt:lpstr>
      <vt:lpstr>Generalized tree search</vt:lpstr>
      <vt:lpstr>8-Puzzle: States and Nodes</vt:lpstr>
      <vt:lpstr>PowerPoint Presentation</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Review: Breadth-first search</vt:lpstr>
      <vt:lpstr>Breadth-first search (simplified)</vt:lpstr>
      <vt:lpstr>Breadth-first search (simplified)</vt:lpstr>
      <vt:lpstr>Properties of breadth-first search</vt:lpstr>
      <vt:lpstr>Exponential Space (and time) Not Good...</vt:lpstr>
      <vt:lpstr>Review: Depth-first search</vt:lpstr>
      <vt:lpstr>Properties of depth-first search</vt:lpstr>
      <vt:lpstr>Depth-first vs Breadth-first</vt:lpstr>
      <vt:lpstr>Outline for today’s lecture</vt:lpstr>
      <vt:lpstr>Search Conundrum</vt:lpstr>
      <vt:lpstr>Depth-limited search: A building block</vt:lpstr>
      <vt:lpstr>Iterative deepening search</vt:lpstr>
      <vt:lpstr>Nodes constructed at each deepening</vt:lpstr>
      <vt:lpstr>Total nodes constructed:</vt:lpstr>
      <vt:lpstr>ID search, Evaluation: Time Complexity</vt:lpstr>
      <vt:lpstr>ID search, Evaluation</vt:lpstr>
      <vt:lpstr>Summary of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31</cp:revision>
  <dcterms:created xsi:type="dcterms:W3CDTF">2020-09-10T18:06:19Z</dcterms:created>
  <dcterms:modified xsi:type="dcterms:W3CDTF">2020-09-15T15:01:39Z</dcterms:modified>
</cp:coreProperties>
</file>